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56" r:id="rId2"/>
    <p:sldId id="258" r:id="rId3"/>
    <p:sldId id="257" r:id="rId4"/>
    <p:sldId id="265" r:id="rId5"/>
    <p:sldId id="266" r:id="rId6"/>
    <p:sldId id="267" r:id="rId7"/>
    <p:sldId id="268" r:id="rId8"/>
    <p:sldId id="275" r:id="rId9"/>
    <p:sldId id="269" r:id="rId10"/>
    <p:sldId id="270" r:id="rId11"/>
    <p:sldId id="271" r:id="rId12"/>
    <p:sldId id="272" r:id="rId13"/>
    <p:sldId id="273" r:id="rId14"/>
    <p:sldId id="262" r:id="rId15"/>
    <p:sldId id="263" r:id="rId16"/>
    <p:sldId id="264" r:id="rId17"/>
    <p:sldId id="259" r:id="rId18"/>
    <p:sldId id="260" r:id="rId19"/>
    <p:sldId id="261" r:id="rId20"/>
    <p:sldId id="274" r:id="rId21"/>
    <p:sldId id="276" r:id="rId22"/>
    <p:sldId id="277" r:id="rId23"/>
    <p:sldId id="279" r:id="rId24"/>
    <p:sldId id="278" r:id="rId25"/>
    <p:sldId id="282" r:id="rId26"/>
    <p:sldId id="284" r:id="rId27"/>
    <p:sldId id="285" r:id="rId28"/>
    <p:sldId id="288" r:id="rId29"/>
    <p:sldId id="286" r:id="rId30"/>
    <p:sldId id="287" r:id="rId31"/>
    <p:sldId id="289" r:id="rId32"/>
    <p:sldId id="290" r:id="rId33"/>
    <p:sldId id="291" r:id="rId34"/>
    <p:sldId id="292" r:id="rId35"/>
    <p:sldId id="293" r:id="rId36"/>
    <p:sldId id="294" r:id="rId37"/>
    <p:sldId id="295" r:id="rId38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7BB49-93C9-4CEF-AF22-D109F94BE5A3}" type="datetimeFigureOut">
              <a:rPr lang="hr-HR" smtClean="0"/>
              <a:t>29.6.2011.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E4F0D-5A4E-420E-BBBC-1ED36A4501BB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FE4F0D-5A4E-420E-BBBC-1ED36A4501BB}" type="slidenum">
              <a:rPr lang="hr-HR" smtClean="0"/>
              <a:t>5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28" name="Naslov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cxnSp>
        <p:nvCxnSpPr>
          <p:cNvPr id="8" name="Ravni poveznik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zervirano mjesto datum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8DB7-86CE-48E0-B67B-57D1567EFA6A}" type="datetimeFigureOut">
              <a:rPr lang="sr-Latn-CS" smtClean="0"/>
              <a:pPr/>
              <a:t>29.6.2011</a:t>
            </a:fld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A00B05-1808-4312-AC92-BFD5381B0B6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8DB7-86CE-48E0-B67B-57D1567EFA6A}" type="datetimeFigureOut">
              <a:rPr lang="sr-Latn-CS" smtClean="0"/>
              <a:pPr/>
              <a:t>29.6.2011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00B05-1808-4312-AC92-BFD5381B0B6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8DB7-86CE-48E0-B67B-57D1567EFA6A}" type="datetimeFigureOut">
              <a:rPr lang="sr-Latn-CS" smtClean="0"/>
              <a:pPr/>
              <a:t>29.6.2011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00B05-1808-4312-AC92-BFD5381B0B6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E938DB7-86CE-48E0-B67B-57D1567EFA6A}" type="datetimeFigureOut">
              <a:rPr lang="sr-Latn-CS" smtClean="0"/>
              <a:pPr/>
              <a:t>29.6.2011</a:t>
            </a:fld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5A00B05-1808-4312-AC92-BFD5381B0B6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6" name="Rezervirano mjesto podnožj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8DB7-86CE-48E0-B67B-57D1567EFA6A}" type="datetimeFigureOut">
              <a:rPr lang="sr-Latn-CS" smtClean="0"/>
              <a:pPr/>
              <a:t>29.6.2011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00B05-1808-4312-AC92-BFD5381B0B6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cxnSp>
        <p:nvCxnSpPr>
          <p:cNvPr id="7" name="Ravni poveznik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8DB7-86CE-48E0-B67B-57D1567EFA6A}" type="datetimeFigureOut">
              <a:rPr lang="sr-Latn-CS" smtClean="0"/>
              <a:pPr/>
              <a:t>29.6.2011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00B05-1808-4312-AC92-BFD5381B0B6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00B05-1808-4312-AC92-BFD5381B0B6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8DB7-86CE-48E0-B67B-57D1567EFA6A}" type="datetimeFigureOut">
              <a:rPr lang="sr-Latn-CS" smtClean="0"/>
              <a:pPr/>
              <a:t>29.6.2011</a:t>
            </a:fld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2" name="Rezervirano mjesto sadržaja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4" name="Rezervirano mjesto sadržaja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cxnSp>
        <p:nvCxnSpPr>
          <p:cNvPr id="10" name="Ravni poveznik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8DB7-86CE-48E0-B67B-57D1567EFA6A}" type="datetimeFigureOut">
              <a:rPr lang="sr-Latn-CS" smtClean="0"/>
              <a:pPr/>
              <a:t>29.6.2011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00B05-1808-4312-AC92-BFD5381B0B6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8DB7-86CE-48E0-B67B-57D1567EFA6A}" type="datetimeFigureOut">
              <a:rPr lang="sr-Latn-CS" smtClean="0"/>
              <a:pPr/>
              <a:t>29.6.2011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00B05-1808-4312-AC92-BFD5381B0B6F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zervirano mjesto sadržaja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1" name="Naslov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E938DB7-86CE-48E0-B67B-57D1567EFA6A}" type="datetimeFigureOut">
              <a:rPr lang="sr-Latn-CS" smtClean="0"/>
              <a:pPr/>
              <a:t>29.6.2011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5A00B05-1808-4312-AC92-BFD5381B0B6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hr-HR" smtClean="0"/>
              <a:t>Pritisnite ikonu za dodavanje slike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38DB7-86CE-48E0-B67B-57D1567EFA6A}" type="datetimeFigureOut">
              <a:rPr lang="sr-Latn-CS" smtClean="0"/>
              <a:pPr/>
              <a:t>29.6.2011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A00B05-1808-4312-AC92-BFD5381B0B6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teksta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24" name="Rezervirano mjesto datum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E938DB7-86CE-48E0-B67B-57D1567EFA6A}" type="datetimeFigureOut">
              <a:rPr lang="sr-Latn-CS" smtClean="0"/>
              <a:pPr/>
              <a:t>29.6.2011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5A00B05-1808-4312-AC92-BFD5381B0B6F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5" name="Rezervirano mjesto naslova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nje&#382;ana\Pictures\&#352;KOLSKE%20SLIKE\KIP,%20SLIKE%20-%202009.%20-%202010\DAN%20PLANETA%20ZEMLJE\4.wm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nje&#382;ana\Pictures\&#352;KOLSKE%20SLIKE\KIP,%20SLIKE%20-%202009.%20-%202010\DAN%20PLANETA%20ZEMLJE\6.wm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nje&#382;ana\Pictures\&#352;KOLSKE%20SLIKE\KIP,%20SLIKE%20-%202009.%20-%202010\DAN%20PLANETA%20ZEMLJE\8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2393492"/>
          </a:xfrm>
        </p:spPr>
        <p:txBody>
          <a:bodyPr/>
          <a:lstStyle/>
          <a:p>
            <a:r>
              <a:rPr lang="hr-HR" dirty="0" smtClean="0"/>
              <a:t>21. i 22. 4. 2010.</a:t>
            </a:r>
          </a:p>
          <a:p>
            <a:r>
              <a:rPr lang="hr-HR" dirty="0" smtClean="0"/>
              <a:t>KIP, </a:t>
            </a:r>
            <a:r>
              <a:rPr lang="hr-HR" dirty="0" smtClean="0"/>
              <a:t>DARUVAR, SIRAČ</a:t>
            </a:r>
          </a:p>
          <a:p>
            <a:r>
              <a:rPr lang="hr-HR" dirty="0" smtClean="0"/>
              <a:t>Razredni odjeli: 1., 3. i 4. r</a:t>
            </a:r>
          </a:p>
          <a:p>
            <a:r>
              <a:rPr lang="hr-HR" dirty="0" smtClean="0"/>
              <a:t>Učiteljica: Snježana </a:t>
            </a:r>
            <a:r>
              <a:rPr lang="hr-HR" dirty="0" err="1" smtClean="0"/>
              <a:t>Supan</a:t>
            </a: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57200" y="620688"/>
            <a:ext cx="8305800" cy="2448272"/>
          </a:xfrm>
        </p:spPr>
        <p:txBody>
          <a:bodyPr/>
          <a:lstStyle/>
          <a:p>
            <a:r>
              <a:rPr lang="hr-HR" sz="8000" dirty="0" smtClean="0"/>
              <a:t>POZDRAV </a:t>
            </a:r>
            <a:r>
              <a:rPr lang="hr-HR" sz="8000" dirty="0" smtClean="0"/>
              <a:t>ZEMLJI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sz="4400" dirty="0" smtClean="0"/>
              <a:t>(integrirani dan i terenska nastava )</a:t>
            </a:r>
            <a:endParaRPr lang="hr-H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3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836712"/>
            <a:ext cx="3395828" cy="5095015"/>
          </a:xfrm>
        </p:spPr>
      </p:pic>
      <p:pic>
        <p:nvPicPr>
          <p:cNvPr id="3074" name="Picture 2" descr="C:\Users\Snježana\Pictures\ŠKOLSKE SLIKE\KIP, SLIKE - 2009. - 2010\DAN PLANETA ZEMLJE\DSCF0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08720"/>
            <a:ext cx="3168352" cy="4753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3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1447030"/>
            <a:ext cx="3312368" cy="4969794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Zaštita i čuvanje prirode kroz izradu i demonstraciju ekološke čestitke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3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80728"/>
            <a:ext cx="7360703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3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548680"/>
            <a:ext cx="3925876" cy="5890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MATEMATIČKI ZADACI 1. RAZREDA</a:t>
            </a:r>
            <a:endParaRPr lang="hr-HR" dirty="0"/>
          </a:p>
        </p:txBody>
      </p:sp>
      <p:sp>
        <p:nvSpPr>
          <p:cNvPr id="3" name="Pravokutnik 2"/>
          <p:cNvSpPr/>
          <p:nvPr/>
        </p:nvSpPr>
        <p:spPr>
          <a:xfrm>
            <a:off x="323528" y="1340768"/>
            <a:ext cx="4176464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dirty="0" smtClean="0"/>
              <a:t> MARKO JE NAŠAO 8 ŽUTIH KONTEJNERA, A MAJA 5 PLAVIH KONTEJNERA.</a:t>
            </a:r>
          </a:p>
          <a:p>
            <a:pPr>
              <a:buFont typeface="Wingdings" pitchFamily="2" charset="2"/>
              <a:buChar char="§"/>
            </a:pPr>
            <a:r>
              <a:rPr lang="hr-HR" dirty="0" smtClean="0"/>
              <a:t> KOLIKO SU KONTEJNERA PRONAŠLI?</a:t>
            </a:r>
          </a:p>
          <a:p>
            <a:pPr algn="ctr"/>
            <a:r>
              <a:rPr lang="hr-HR" dirty="0" smtClean="0"/>
              <a:t>8 + 5 = 13 </a:t>
            </a:r>
          </a:p>
          <a:p>
            <a:pPr algn="ctr"/>
            <a:r>
              <a:rPr lang="hr-HR" dirty="0" smtClean="0"/>
              <a:t>PRONAŠLI SU 13 KONTEJNERA.</a:t>
            </a:r>
          </a:p>
          <a:p>
            <a:pPr algn="ctr"/>
            <a:endParaRPr lang="hr-HR" dirty="0" smtClean="0"/>
          </a:p>
          <a:p>
            <a:pPr algn="ctr"/>
            <a:r>
              <a:rPr lang="hr-HR" dirty="0" smtClean="0"/>
              <a:t>              VALENTINO  BLAŽEVIĆ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4572000" y="1340768"/>
            <a:ext cx="4248472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MATIJA IMA 5 VREĆA SMEĆA. OD SUSJEDE JE DONIO JOŠ 6 VREĆA.</a:t>
            </a:r>
          </a:p>
          <a:p>
            <a:pPr algn="ctr"/>
            <a:endParaRPr lang="hr-HR" dirty="0" smtClean="0"/>
          </a:p>
          <a:p>
            <a:pPr algn="ctr">
              <a:buFont typeface="Wingdings" pitchFamily="2" charset="2"/>
              <a:buChar char="§"/>
            </a:pPr>
            <a:r>
              <a:rPr lang="hr-HR" dirty="0" smtClean="0"/>
              <a:t> KOLIKO SADA IMA VREĆA SMEĆA?</a:t>
            </a:r>
          </a:p>
          <a:p>
            <a:pPr algn="ctr"/>
            <a:r>
              <a:rPr lang="hr-HR" dirty="0" smtClean="0"/>
              <a:t>    5 + 6 = 11</a:t>
            </a:r>
          </a:p>
          <a:p>
            <a:pPr algn="ctr"/>
            <a:r>
              <a:rPr lang="hr-HR" dirty="0" smtClean="0"/>
              <a:t>SADA IMA 11 VREĆA SMEĆA.</a:t>
            </a:r>
          </a:p>
          <a:p>
            <a:pPr algn="ctr"/>
            <a:endParaRPr lang="hr-HR" dirty="0" smtClean="0"/>
          </a:p>
          <a:p>
            <a:pPr algn="ctr"/>
            <a:r>
              <a:rPr lang="hr-HR" dirty="0" smtClean="0"/>
              <a:t>                            VERONIKA  TUTIĆ</a:t>
            </a:r>
          </a:p>
          <a:p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1979712" y="4149080"/>
            <a:ext cx="5256584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MAMA JE STAVILA 7 PLASTIČNIH BOCA U SPREMNIK ZA PLASTIKU. JA SAM DONIO JOŠ 7 BOCA.</a:t>
            </a:r>
          </a:p>
          <a:p>
            <a:pPr algn="ctr">
              <a:buFont typeface="Wingdings" pitchFamily="2" charset="2"/>
              <a:buChar char="§"/>
            </a:pPr>
            <a:r>
              <a:rPr lang="hr-HR" dirty="0" smtClean="0"/>
              <a:t> KOLIKO IMAMO BOCA U SPREMNIKU?</a:t>
            </a:r>
          </a:p>
          <a:p>
            <a:pPr algn="ctr"/>
            <a:r>
              <a:rPr lang="hr-HR" dirty="0" smtClean="0"/>
              <a:t>7 + </a:t>
            </a:r>
            <a:r>
              <a:rPr lang="hr-HR" dirty="0" err="1" smtClean="0"/>
              <a:t>7</a:t>
            </a:r>
            <a:r>
              <a:rPr lang="hr-HR" dirty="0" smtClean="0"/>
              <a:t> =  14</a:t>
            </a:r>
          </a:p>
          <a:p>
            <a:pPr algn="ctr"/>
            <a:r>
              <a:rPr lang="hr-HR" dirty="0" smtClean="0"/>
              <a:t>U SPREMNIKU IMAMO 14 BOCA.</a:t>
            </a:r>
          </a:p>
          <a:p>
            <a:pPr algn="ctr"/>
            <a:endParaRPr lang="hr-HR" dirty="0" smtClean="0"/>
          </a:p>
          <a:p>
            <a:pPr algn="ctr"/>
            <a:r>
              <a:rPr lang="hr-HR" dirty="0" smtClean="0"/>
              <a:t>                                      KARLO  ŽUGER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MATEMATIČKI ZADACI 3. RAZREDA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106688" cy="4572000"/>
          </a:xfrm>
          <a:solidFill>
            <a:schemeClr val="accent1"/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hr-HR" dirty="0" smtClean="0"/>
              <a:t>           Jasna je sakupila 453 vreće smeća, a Goga 3 puta manje.</a:t>
            </a:r>
          </a:p>
          <a:p>
            <a:r>
              <a:rPr lang="hr-HR" dirty="0" smtClean="0"/>
              <a:t>Koliko je vreća za smeće sakupila Goga?</a:t>
            </a:r>
          </a:p>
          <a:p>
            <a:r>
              <a:rPr lang="hr-HR" dirty="0" smtClean="0"/>
              <a:t>453 : 3 = 151</a:t>
            </a:r>
          </a:p>
          <a:p>
            <a:r>
              <a:rPr lang="hr-HR" dirty="0" smtClean="0"/>
              <a:t>Goga je sakupila 151 vreću za smeće.</a:t>
            </a:r>
          </a:p>
          <a:p>
            <a:pPr>
              <a:buNone/>
            </a:pPr>
            <a:r>
              <a:rPr lang="hr-HR" dirty="0" smtClean="0"/>
              <a:t>            </a:t>
            </a:r>
          </a:p>
          <a:p>
            <a:pPr>
              <a:buNone/>
            </a:pPr>
            <a:r>
              <a:rPr lang="hr-HR" dirty="0" smtClean="0"/>
              <a:t>               Ana  </a:t>
            </a:r>
            <a:r>
              <a:rPr lang="hr-HR" dirty="0" err="1" smtClean="0"/>
              <a:t>Aščić</a:t>
            </a:r>
            <a:endParaRPr lang="hr-HR" dirty="0" smtClean="0"/>
          </a:p>
          <a:p>
            <a:pPr>
              <a:buNone/>
            </a:pPr>
            <a:r>
              <a:rPr lang="hr-HR" dirty="0" smtClean="0"/>
              <a:t>  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3923928" y="1524000"/>
            <a:ext cx="4784208" cy="4572000"/>
          </a:xfrm>
          <a:solidFill>
            <a:schemeClr val="accent1"/>
          </a:solidFill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hr-HR" dirty="0" smtClean="0"/>
              <a:t>            Jelena je imala 453 bombona. Kad bi pojela koji bombon stavljala bi omote u 3 vrećice tako da je u svakoj vrećici bilo jednako mnogo omota.</a:t>
            </a:r>
          </a:p>
          <a:p>
            <a:r>
              <a:rPr lang="hr-HR" dirty="0" smtClean="0"/>
              <a:t>Koliko je omota bilo u jednoj vrećici kad je Jelena pojela sve bombone?</a:t>
            </a:r>
          </a:p>
          <a:p>
            <a:r>
              <a:rPr lang="hr-HR" dirty="0" smtClean="0"/>
              <a:t>453 : 3 = 151</a:t>
            </a:r>
          </a:p>
          <a:p>
            <a:r>
              <a:rPr lang="hr-HR" dirty="0" smtClean="0"/>
              <a:t>U jednoj vrećici je bio 151 omot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                                 Antonio </a:t>
            </a:r>
            <a:r>
              <a:rPr lang="hr-HR" dirty="0" err="1" smtClean="0"/>
              <a:t>Tutić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solidFill>
            <a:schemeClr val="accent1"/>
          </a:solidFill>
        </p:spPr>
        <p:txBody>
          <a:bodyPr>
            <a:normAutofit lnSpcReduction="10000"/>
          </a:bodyPr>
          <a:lstStyle/>
          <a:p>
            <a:endParaRPr lang="hr-HR" dirty="0" smtClean="0"/>
          </a:p>
          <a:p>
            <a:r>
              <a:rPr lang="hr-HR" dirty="0" smtClean="0"/>
              <a:t>Maja je sakupila 35 boca </a:t>
            </a:r>
            <a:r>
              <a:rPr lang="hr-HR" dirty="0" err="1" smtClean="0"/>
              <a:t>Coca</a:t>
            </a:r>
            <a:r>
              <a:rPr lang="hr-HR" dirty="0" smtClean="0"/>
              <a:t> cole, a njezin brat 25 boca Pepsi cole. Kako raspodijeliti boce u 5 vreća za smeće tako da u svakoj bude jednako mnogo boca?</a:t>
            </a:r>
          </a:p>
          <a:p>
            <a:endParaRPr lang="hr-HR" dirty="0" smtClean="0"/>
          </a:p>
          <a:p>
            <a:r>
              <a:rPr lang="hr-HR" dirty="0" smtClean="0"/>
              <a:t>( 25 + 35 </a:t>
            </a:r>
            <a:r>
              <a:rPr lang="hr-HR" dirty="0" smtClean="0"/>
              <a:t>):5 </a:t>
            </a:r>
            <a:r>
              <a:rPr lang="hr-HR" dirty="0" smtClean="0"/>
              <a:t>= 25 : 5 + 35 : 5 = </a:t>
            </a:r>
            <a:r>
              <a:rPr lang="hr-HR" dirty="0" err="1" smtClean="0"/>
              <a:t>5</a:t>
            </a:r>
            <a:r>
              <a:rPr lang="hr-HR" dirty="0" smtClean="0"/>
              <a:t> + 7 = 12</a:t>
            </a:r>
          </a:p>
          <a:p>
            <a:endParaRPr lang="hr-HR" dirty="0" smtClean="0"/>
          </a:p>
          <a:p>
            <a:r>
              <a:rPr lang="hr-HR" dirty="0" smtClean="0"/>
              <a:t>U svaku vreću će se staviti 12 boca.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r>
              <a:rPr lang="hr-HR" dirty="0" smtClean="0"/>
              <a:t>						Domagoj </a:t>
            </a:r>
            <a:r>
              <a:rPr lang="hr-HR" dirty="0" err="1" smtClean="0"/>
              <a:t>Pihir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MATEMATIČKI ZADACI 4. RAZREDA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SRO </a:t>
            </a:r>
            <a:r>
              <a:rPr lang="hr-HR" dirty="0" smtClean="0"/>
              <a:t>– Kulturno ponašanje na javnim </a:t>
            </a:r>
            <a:r>
              <a:rPr lang="hr-HR" dirty="0" smtClean="0"/>
              <a:t>mjestima</a:t>
            </a:r>
          </a:p>
          <a:p>
            <a:endParaRPr lang="hr-HR" dirty="0" smtClean="0"/>
          </a:p>
          <a:p>
            <a:r>
              <a:rPr lang="hr-HR" dirty="0" smtClean="0"/>
              <a:t>PID ( 2 sata ) – Promet. Čistoća okoliša – </a:t>
            </a:r>
            <a:r>
              <a:rPr lang="hr-HR" dirty="0" err="1" smtClean="0"/>
              <a:t>vježb</a:t>
            </a:r>
            <a:r>
              <a:rPr lang="hr-HR" dirty="0" smtClean="0"/>
              <a:t>.</a:t>
            </a:r>
          </a:p>
          <a:p>
            <a:endParaRPr lang="hr-HR" dirty="0" smtClean="0"/>
          </a:p>
          <a:p>
            <a:r>
              <a:rPr lang="hr-HR" dirty="0" smtClean="0"/>
              <a:t>TZK – Aktivno pješačenje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accent2"/>
                </a:solidFill>
              </a:rPr>
              <a:t>1. razred – 22.4.2010</a:t>
            </a:r>
            <a:r>
              <a:rPr lang="hr-HR" dirty="0" smtClean="0">
                <a:solidFill>
                  <a:schemeClr val="accent2"/>
                </a:solidFill>
              </a:rPr>
              <a:t>.</a:t>
            </a:r>
            <a:endParaRPr lang="hr-HR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SRO </a:t>
            </a:r>
            <a:r>
              <a:rPr lang="hr-HR" dirty="0" smtClean="0"/>
              <a:t>– Kulturno ponašanje na javnim </a:t>
            </a:r>
            <a:r>
              <a:rPr lang="hr-HR" dirty="0" smtClean="0"/>
              <a:t>mjestima</a:t>
            </a:r>
          </a:p>
          <a:p>
            <a:endParaRPr lang="hr-HR" dirty="0" smtClean="0"/>
          </a:p>
          <a:p>
            <a:r>
              <a:rPr lang="hr-HR" dirty="0" smtClean="0"/>
              <a:t>PID ( 2 sata ) – Vode. Termometar. Moj zavičaj u prošlosti – </a:t>
            </a:r>
            <a:r>
              <a:rPr lang="hr-HR" dirty="0" err="1" smtClean="0"/>
              <a:t>vježb</a:t>
            </a:r>
            <a:r>
              <a:rPr lang="hr-HR" dirty="0" smtClean="0"/>
              <a:t>.</a:t>
            </a:r>
          </a:p>
          <a:p>
            <a:endParaRPr lang="hr-HR" dirty="0" smtClean="0"/>
          </a:p>
          <a:p>
            <a:r>
              <a:rPr lang="hr-HR" dirty="0" smtClean="0"/>
              <a:t>TZK – Aktivno pješačenje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accent2"/>
                </a:solidFill>
              </a:rPr>
              <a:t>3. razred – 22.4.2010.</a:t>
            </a:r>
            <a:endParaRPr lang="hr-HR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 smtClean="0"/>
          </a:p>
          <a:p>
            <a:r>
              <a:rPr lang="hr-HR" dirty="0" smtClean="0"/>
              <a:t>SRO </a:t>
            </a:r>
            <a:r>
              <a:rPr lang="hr-HR" dirty="0" smtClean="0"/>
              <a:t>– Kulturno ponašanje na javnim </a:t>
            </a:r>
            <a:r>
              <a:rPr lang="hr-HR" dirty="0" smtClean="0"/>
              <a:t>mjestima</a:t>
            </a:r>
          </a:p>
          <a:p>
            <a:endParaRPr lang="hr-HR" dirty="0" smtClean="0"/>
          </a:p>
          <a:p>
            <a:r>
              <a:rPr lang="hr-HR" dirty="0" smtClean="0"/>
              <a:t>PID ( 2 sata ) – Život biljaka i životinja. Šuma – </a:t>
            </a:r>
            <a:r>
              <a:rPr lang="hr-HR" dirty="0" err="1" smtClean="0"/>
              <a:t>vježb</a:t>
            </a:r>
            <a:r>
              <a:rPr lang="hr-HR" dirty="0" smtClean="0"/>
              <a:t>.</a:t>
            </a:r>
          </a:p>
          <a:p>
            <a:endParaRPr lang="hr-HR" dirty="0" smtClean="0"/>
          </a:p>
          <a:p>
            <a:r>
              <a:rPr lang="hr-HR" dirty="0" smtClean="0"/>
              <a:t>TZK – Aktivno pješačenje</a:t>
            </a:r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accent2"/>
                </a:solidFill>
              </a:rPr>
              <a:t>4. razred – 22.4.2010.</a:t>
            </a:r>
            <a:endParaRPr lang="hr-HR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21. 4. 2010.</a:t>
            </a:r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INTEGRIRANI DAN</a:t>
            </a:r>
          </a:p>
          <a:p>
            <a:pPr>
              <a:buNone/>
            </a:pPr>
            <a:r>
              <a:rPr lang="hr-HR" dirty="0" smtClean="0"/>
              <a:t>             ( KIP )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4294967295"/>
          </p:nvPr>
        </p:nvSpPr>
        <p:spPr>
          <a:xfrm>
            <a:off x="5084763" y="1524000"/>
            <a:ext cx="4059237" cy="4572000"/>
          </a:xfrm>
        </p:spPr>
        <p:txBody>
          <a:bodyPr/>
          <a:lstStyle/>
          <a:p>
            <a:r>
              <a:rPr lang="hr-HR" dirty="0" smtClean="0"/>
              <a:t>22. 4. 2010.</a:t>
            </a:r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TERENSKA NASTAVA</a:t>
            </a:r>
          </a:p>
          <a:p>
            <a:pPr>
              <a:buNone/>
            </a:pPr>
            <a:r>
              <a:rPr lang="hr-HR" dirty="0" smtClean="0"/>
              <a:t>   </a:t>
            </a:r>
            <a:r>
              <a:rPr lang="hr-HR" dirty="0" smtClean="0"/>
              <a:t> </a:t>
            </a:r>
            <a:r>
              <a:rPr lang="hr-HR" dirty="0" smtClean="0"/>
              <a:t>( </a:t>
            </a:r>
            <a:r>
              <a:rPr lang="hr-HR" dirty="0" smtClean="0"/>
              <a:t>DARUVAR, SIRAČ </a:t>
            </a:r>
            <a:r>
              <a:rPr lang="hr-HR" dirty="0" smtClean="0"/>
              <a:t>)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3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628800"/>
            <a:ext cx="6912822" cy="4607396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Daruvar  - centar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3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381" y="1524000"/>
            <a:ext cx="3047238" cy="45720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Dvorac grofa Jankovića, Daruvar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3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764704"/>
            <a:ext cx="7674827" cy="51152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3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764704"/>
            <a:ext cx="7582383" cy="533129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3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548680"/>
            <a:ext cx="5036805" cy="57213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4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61780" y="1524000"/>
            <a:ext cx="4220440" cy="45720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Julijev park, Daruvar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4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620688"/>
            <a:ext cx="6543999" cy="56332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4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476672"/>
            <a:ext cx="4392488" cy="59099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692696"/>
            <a:ext cx="7672602" cy="5475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4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3672408" cy="4424533"/>
          </a:xfrm>
        </p:spPr>
      </p:pic>
      <p:pic>
        <p:nvPicPr>
          <p:cNvPr id="4098" name="Picture 2" descr="C:\Users\Snježana\Pictures\ŠKOLSKE SLIKE\KIP, SLIKE - 2009. - 2010\TERENSKA NASTAVA DARUVAR, SIRAČ\DSCF04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01626">
            <a:off x="4139952" y="1916832"/>
            <a:ext cx="4788612" cy="3191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IA – Prezentacija prikupljenog materijala u školskom projektu</a:t>
            </a:r>
          </a:p>
          <a:p>
            <a:r>
              <a:rPr lang="hr-HR" dirty="0" smtClean="0"/>
              <a:t>HJ – Usmeno i pismeno opisivanje predmeta – </a:t>
            </a:r>
            <a:r>
              <a:rPr lang="hr-HR" dirty="0" err="1" smtClean="0"/>
              <a:t>vježb</a:t>
            </a:r>
            <a:r>
              <a:rPr lang="hr-HR" dirty="0" smtClean="0"/>
              <a:t>.</a:t>
            </a:r>
          </a:p>
          <a:p>
            <a:r>
              <a:rPr lang="hr-HR" dirty="0" smtClean="0"/>
              <a:t>PID – Zaštita i čuvanje prirode – </a:t>
            </a:r>
            <a:r>
              <a:rPr lang="hr-HR" dirty="0" err="1" smtClean="0"/>
              <a:t>vježb</a:t>
            </a:r>
            <a:r>
              <a:rPr lang="hr-HR" dirty="0" smtClean="0"/>
              <a:t>. i pon.</a:t>
            </a:r>
          </a:p>
          <a:p>
            <a:r>
              <a:rPr lang="hr-HR" dirty="0" smtClean="0"/>
              <a:t>LK – Izrada ekološke čestitke ( timski rad )</a:t>
            </a:r>
          </a:p>
          <a:p>
            <a:r>
              <a:rPr lang="hr-HR" dirty="0" smtClean="0"/>
              <a:t>MAT – Samostalno stvaranje matematičkih zadataka na  temu ekologije – </a:t>
            </a:r>
            <a:r>
              <a:rPr lang="hr-HR" dirty="0" err="1" smtClean="0"/>
              <a:t>vježb</a:t>
            </a:r>
            <a:r>
              <a:rPr lang="hr-HR" dirty="0" smtClean="0"/>
              <a:t>.</a:t>
            </a: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accent2"/>
                </a:solidFill>
              </a:rPr>
              <a:t>1. / 3. / 4. razred – 21. 4. 2010.</a:t>
            </a:r>
            <a:endParaRPr lang="hr-HR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4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692696"/>
            <a:ext cx="8106983" cy="54033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4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8431100" cy="56193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Mjerač vremenskih prilika u Julijevom parku, Daruvar</a:t>
            </a:r>
            <a:endParaRPr lang="hr-HR" dirty="0"/>
          </a:p>
        </p:txBody>
      </p:sp>
      <p:pic>
        <p:nvPicPr>
          <p:cNvPr id="6" name="Rezervirano mjesto sadržaja 5" descr="DSCF04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381" y="1524000"/>
            <a:ext cx="3047238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Vožnja vlakom na relaciji</a:t>
            </a:r>
            <a:br>
              <a:rPr lang="hr-HR" dirty="0" smtClean="0"/>
            </a:br>
            <a:r>
              <a:rPr lang="hr-HR" dirty="0" smtClean="0"/>
              <a:t>Daruvar - Sirač</a:t>
            </a:r>
            <a:endParaRPr lang="hr-HR" dirty="0"/>
          </a:p>
        </p:txBody>
      </p:sp>
      <p:pic>
        <p:nvPicPr>
          <p:cNvPr id="6" name="Rezervirano mjesto sadržaja 5" descr="DSCF04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142" y="1524000"/>
            <a:ext cx="6859715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4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0303" y="1524000"/>
            <a:ext cx="6303394" cy="45720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Stari grad, Sirač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4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764704"/>
            <a:ext cx="7940105" cy="52920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4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142" y="1524000"/>
            <a:ext cx="6859715" cy="45720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Park  poduzeća Kamen, Sirač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4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2704" y="1524000"/>
            <a:ext cx="4178592" cy="45720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Park branitelja, Sirač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Prezentacija prikupljenog materijala u školskom projektu</a:t>
            </a:r>
            <a:endParaRPr lang="hr-HR" dirty="0"/>
          </a:p>
        </p:txBody>
      </p:sp>
      <p:pic>
        <p:nvPicPr>
          <p:cNvPr id="6" name="Rezervirano mjesto sadržaja 5" descr="DSCF03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142" y="1524000"/>
            <a:ext cx="6859715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DSCF036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476672"/>
            <a:ext cx="1656184" cy="2484898"/>
          </a:xfrm>
        </p:spPr>
      </p:pic>
      <p:pic>
        <p:nvPicPr>
          <p:cNvPr id="1026" name="Picture 2" descr="C:\Users\Snježana\Pictures\ŠKOLSKE SLIKE\KIP, SLIKE - 2009. - 2010\DAN PLANETA ZEMLJE\DSCF03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04664"/>
            <a:ext cx="1588710" cy="2411269"/>
          </a:xfrm>
          <a:prstGeom prst="rect">
            <a:avLst/>
          </a:prstGeom>
          <a:noFill/>
        </p:spPr>
      </p:pic>
      <p:pic>
        <p:nvPicPr>
          <p:cNvPr id="1027" name="Picture 3" descr="C:\Users\Snježana\Pictures\ŠKOLSKE SLIKE\KIP, SLIKE - 2009. - 2010\DAN PLANETA ZEMLJE\DSCF03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124825" y="-15621000"/>
            <a:ext cx="4798800" cy="7200000"/>
          </a:xfrm>
          <a:prstGeom prst="rect">
            <a:avLst/>
          </a:prstGeom>
          <a:noFill/>
        </p:spPr>
      </p:pic>
      <p:pic>
        <p:nvPicPr>
          <p:cNvPr id="1028" name="Picture 4" descr="C:\Users\Snježana\Pictures\ŠKOLSKE SLIKE\KIP, SLIKE - 2009. - 2010\DAN PLANETA ZEMLJE\DSCF03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04664"/>
            <a:ext cx="1535787" cy="2304256"/>
          </a:xfrm>
          <a:prstGeom prst="rect">
            <a:avLst/>
          </a:prstGeom>
          <a:noFill/>
        </p:spPr>
      </p:pic>
      <p:pic>
        <p:nvPicPr>
          <p:cNvPr id="1029" name="Picture 5" descr="C:\Users\Snježana\Pictures\ŠKOLSKE SLIKE\KIP, SLIKE - 2009. - 2010\DAN PLANETA ZEMLJE\DSCF03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764704"/>
            <a:ext cx="1593612" cy="2016224"/>
          </a:xfrm>
          <a:prstGeom prst="rect">
            <a:avLst/>
          </a:prstGeom>
          <a:noFill/>
        </p:spPr>
      </p:pic>
      <p:pic>
        <p:nvPicPr>
          <p:cNvPr id="1030" name="Picture 6" descr="C:\Users\Snježana\Pictures\ŠKOLSKE SLIKE\KIP, SLIKE - 2009. - 2010\DAN PLANETA ZEMLJE\DSCF037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3140968"/>
            <a:ext cx="2160240" cy="1440160"/>
          </a:xfrm>
          <a:prstGeom prst="rect">
            <a:avLst/>
          </a:prstGeom>
          <a:noFill/>
        </p:spPr>
      </p:pic>
      <p:pic>
        <p:nvPicPr>
          <p:cNvPr id="1031" name="Picture 7" descr="C:\Users\Snježana\Pictures\ŠKOLSKE SLIKE\KIP, SLIKE - 2009. - 2010\DAN PLANETA ZEMLJE\DSCF037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896" y="3356992"/>
            <a:ext cx="1775752" cy="2664295"/>
          </a:xfrm>
          <a:prstGeom prst="rect">
            <a:avLst/>
          </a:prstGeom>
          <a:noFill/>
        </p:spPr>
      </p:pic>
      <p:pic>
        <p:nvPicPr>
          <p:cNvPr id="1032" name="Picture 8" descr="C:\Users\Snježana\Pictures\ŠKOLSKE SLIKE\KIP, SLIKE - 2009. - 2010\DAN PLANETA ZEMLJE\DSCF037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71600" y="4869160"/>
            <a:ext cx="2376859" cy="1584176"/>
          </a:xfrm>
          <a:prstGeom prst="rect">
            <a:avLst/>
          </a:prstGeom>
          <a:noFill/>
        </p:spPr>
      </p:pic>
      <p:pic>
        <p:nvPicPr>
          <p:cNvPr id="1033" name="Picture 9" descr="C:\Users\Snježana\Pictures\ŠKOLSKE SLIKE\KIP, SLIKE - 2009. - 2010\DAN PLANETA ZEMLJE\DSCF037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6136" y="3789004"/>
            <a:ext cx="3025033" cy="20161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nježana\Pictures\ŠKOLSKE SLIKE\KIP, SLIKE - 2009. - 2010\DAN PLANETA ZEMLJE\DSCF0374.jpg"/>
          <p:cNvPicPr>
            <a:picLocks noChangeAspect="1" noChangeArrowheads="1"/>
          </p:cNvPicPr>
          <p:nvPr/>
        </p:nvPicPr>
        <p:blipFill>
          <a:blip r:embed="rId2" cstate="print"/>
          <a:srcRect t="8151" b="6272"/>
          <a:stretch>
            <a:fillRect/>
          </a:stretch>
        </p:blipFill>
        <p:spPr bwMode="auto">
          <a:xfrm>
            <a:off x="467544" y="836712"/>
            <a:ext cx="8332270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19256" cy="756320"/>
          </a:xfrm>
        </p:spPr>
        <p:txBody>
          <a:bodyPr/>
          <a:lstStyle/>
          <a:p>
            <a:pPr algn="ctr"/>
            <a:r>
              <a:rPr lang="hr-HR" dirty="0" smtClean="0"/>
              <a:t>Opisivanje sakupljenih predmeta</a:t>
            </a:r>
            <a:endParaRPr lang="hr-HR" dirty="0"/>
          </a:p>
        </p:txBody>
      </p:sp>
      <p:pic>
        <p:nvPicPr>
          <p:cNvPr id="8" name="4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1524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1052736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8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1124744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r">
  <a:themeElements>
    <a:clrScheme name="Papi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172</TotalTime>
  <Words>560</Words>
  <Application>Microsoft Office PowerPoint</Application>
  <PresentationFormat>Prikaz na zaslonu (4:3)</PresentationFormat>
  <Paragraphs>97</Paragraphs>
  <Slides>37</Slides>
  <Notes>1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37</vt:i4>
      </vt:variant>
    </vt:vector>
  </HeadingPairs>
  <TitlesOfParts>
    <vt:vector size="38" baseType="lpstr">
      <vt:lpstr>Papir</vt:lpstr>
      <vt:lpstr>POZDRAV ZEMLJI (integrirani dan i terenska nastava )</vt:lpstr>
      <vt:lpstr>Slajd 2</vt:lpstr>
      <vt:lpstr>1. / 3. / 4. razred – 21. 4. 2010.</vt:lpstr>
      <vt:lpstr>Prezentacija prikupljenog materijala u školskom projektu</vt:lpstr>
      <vt:lpstr>Slajd 5</vt:lpstr>
      <vt:lpstr>Slajd 6</vt:lpstr>
      <vt:lpstr>Opisivanje sakupljenih predmeta</vt:lpstr>
      <vt:lpstr>Slajd 8</vt:lpstr>
      <vt:lpstr>Slajd 9</vt:lpstr>
      <vt:lpstr>Slajd 10</vt:lpstr>
      <vt:lpstr>Zaštita i čuvanje prirode kroz izradu i demonstraciju ekološke čestitke</vt:lpstr>
      <vt:lpstr>Slajd 12</vt:lpstr>
      <vt:lpstr>Slajd 13</vt:lpstr>
      <vt:lpstr>MATEMATIČKI ZADACI 1. RAZREDA</vt:lpstr>
      <vt:lpstr>MATEMATIČKI ZADACI 3. RAZREDA</vt:lpstr>
      <vt:lpstr>MATEMATIČKI ZADACI 4. RAZREDA</vt:lpstr>
      <vt:lpstr>1. razred – 22.4.2010.</vt:lpstr>
      <vt:lpstr>3. razred – 22.4.2010.</vt:lpstr>
      <vt:lpstr>4. razred – 22.4.2010.</vt:lpstr>
      <vt:lpstr>Daruvar  - centar</vt:lpstr>
      <vt:lpstr>Dvorac grofa Jankovića, Daruvar</vt:lpstr>
      <vt:lpstr>Slajd 22</vt:lpstr>
      <vt:lpstr>Slajd 23</vt:lpstr>
      <vt:lpstr>Slajd 24</vt:lpstr>
      <vt:lpstr>Julijev park, Daruvar</vt:lpstr>
      <vt:lpstr>Slajd 26</vt:lpstr>
      <vt:lpstr>Slajd 27</vt:lpstr>
      <vt:lpstr>Slajd 28</vt:lpstr>
      <vt:lpstr>Slajd 29</vt:lpstr>
      <vt:lpstr>Slajd 30</vt:lpstr>
      <vt:lpstr>Slajd 31</vt:lpstr>
      <vt:lpstr>Mjerač vremenskih prilika u Julijevom parku, Daruvar</vt:lpstr>
      <vt:lpstr>Vožnja vlakom na relaciji Daruvar - Sirač</vt:lpstr>
      <vt:lpstr>Stari grad, Sirač</vt:lpstr>
      <vt:lpstr>Slajd 35</vt:lpstr>
      <vt:lpstr>Park  poduzeća Kamen, Sirač</vt:lpstr>
      <vt:lpstr>Park branitelja, Sirač</vt:lpstr>
    </vt:vector>
  </TitlesOfParts>
  <Company>Supan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POZDRAV ZEMLJI</dc:title>
  <dc:creator>Supan</dc:creator>
  <cp:lastModifiedBy>Snježana</cp:lastModifiedBy>
  <cp:revision>19</cp:revision>
  <dcterms:created xsi:type="dcterms:W3CDTF">2010-06-06T20:31:04Z</dcterms:created>
  <dcterms:modified xsi:type="dcterms:W3CDTF">2011-06-29T21:28:10Z</dcterms:modified>
</cp:coreProperties>
</file>