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3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91" r:id="rId26"/>
    <p:sldId id="292" r:id="rId27"/>
    <p:sldId id="293" r:id="rId28"/>
    <p:sldId id="296" r:id="rId29"/>
    <p:sldId id="289" r:id="rId30"/>
    <p:sldId id="298" r:id="rId31"/>
    <p:sldId id="316" r:id="rId32"/>
    <p:sldId id="314" r:id="rId33"/>
    <p:sldId id="317" r:id="rId34"/>
    <p:sldId id="318" r:id="rId35"/>
    <p:sldId id="309" r:id="rId36"/>
    <p:sldId id="300" r:id="rId37"/>
    <p:sldId id="305" r:id="rId38"/>
    <p:sldId id="306" r:id="rId39"/>
    <p:sldId id="301" r:id="rId40"/>
    <p:sldId id="302" r:id="rId41"/>
    <p:sldId id="303" r:id="rId42"/>
    <p:sldId id="304" r:id="rId43"/>
    <p:sldId id="310" r:id="rId44"/>
    <p:sldId id="311" r:id="rId45"/>
    <p:sldId id="312" r:id="rId46"/>
    <p:sldId id="313" r:id="rId47"/>
    <p:sldId id="299" r:id="rId48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4604" autoAdjust="0"/>
  </p:normalViewPr>
  <p:slideViewPr>
    <p:cSldViewPr>
      <p:cViewPr varScale="1">
        <p:scale>
          <a:sx n="69" d="100"/>
          <a:sy n="69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3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DA1E22E-83C2-45BA-8506-E0285F3382BE}" type="datetimeFigureOut">
              <a:rPr lang="hr-HR" smtClean="0"/>
              <a:pPr/>
              <a:t>2.5.2011.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19826BC-8029-436C-9B06-52E9CC9ABC2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63272" cy="6120680"/>
          </a:xfrm>
        </p:spPr>
        <p:txBody>
          <a:bodyPr/>
          <a:lstStyle/>
          <a:p>
            <a:r>
              <a:rPr lang="hr-HR" dirty="0" smtClean="0"/>
              <a:t>                PROJEKT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RECIKLIRAMO –</a:t>
            </a:r>
            <a:br>
              <a:rPr lang="hr-HR" dirty="0" smtClean="0"/>
            </a:br>
            <a:r>
              <a:rPr lang="hr-HR" dirty="0" smtClean="0"/>
              <a:t>                         DIZAJNIRAMO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             </a:t>
            </a:r>
            <a:br>
              <a:rPr lang="hr-HR" dirty="0" smtClean="0"/>
            </a:br>
            <a:r>
              <a:rPr lang="hr-HR" dirty="0" smtClean="0"/>
              <a:t>             </a:t>
            </a:r>
            <a:r>
              <a:rPr lang="hr-HR" sz="3600" dirty="0" smtClean="0"/>
              <a:t>20.travnja 2011.</a:t>
            </a:r>
            <a:endParaRPr lang="hr-HR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OVISNO O MJESTU NASTANKA, RAZLIKUJEMO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OTPADNI ELEKTRIČKI I ELEKTRONIČKI UREĐAJI I OPREMA, 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VOZILA KOJIMA JE ISTEKAO VIJEK TRAJANJA,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INFEKTIVNI OTPAD</a:t>
            </a:r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NA “DIVLJEM” OTPADU U SIRAČU NAŠLI SMO:</a:t>
            </a:r>
            <a:endParaRPr lang="hr-HR" dirty="0"/>
          </a:p>
        </p:txBody>
      </p:sp>
      <p:pic>
        <p:nvPicPr>
          <p:cNvPr id="4" name="Rezervirano mjesto sadržaja 3" descr="Picture 0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70944"/>
            <a:ext cx="4038600" cy="3028950"/>
          </a:xfrm>
        </p:spPr>
      </p:pic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OTPADNE GUME</a:t>
            </a:r>
          </a:p>
          <a:p>
            <a:r>
              <a:rPr lang="hr-HR" dirty="0" smtClean="0"/>
              <a:t> GRAĐEVINSKI OTPAD</a:t>
            </a:r>
          </a:p>
          <a:p>
            <a:r>
              <a:rPr lang="hr-HR" dirty="0" smtClean="0"/>
              <a:t>PROIZVODNI OTPAD </a:t>
            </a:r>
          </a:p>
          <a:p>
            <a:r>
              <a:rPr lang="hr-HR" dirty="0" smtClean="0"/>
              <a:t> AMBALAŽNI OTPAD                                                             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OTPAD PO SVOJSTVIMA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hr-HR" b="1" dirty="0" smtClean="0"/>
              <a:t>OPASNI OTPAD</a:t>
            </a:r>
          </a:p>
          <a:p>
            <a:r>
              <a:rPr lang="hr-HR" dirty="0" smtClean="0"/>
              <a:t>TOKSIČNOST</a:t>
            </a:r>
          </a:p>
          <a:p>
            <a:r>
              <a:rPr lang="hr-HR" dirty="0" smtClean="0"/>
              <a:t>REAKTIVNOST</a:t>
            </a:r>
          </a:p>
          <a:p>
            <a:r>
              <a:rPr lang="hr-HR" dirty="0" smtClean="0"/>
              <a:t>RADIOAKTIVNOST</a:t>
            </a:r>
          </a:p>
          <a:p>
            <a:r>
              <a:rPr lang="hr-HR" dirty="0" smtClean="0"/>
              <a:t>NAGRIZANJE</a:t>
            </a:r>
          </a:p>
          <a:p>
            <a:r>
              <a:rPr lang="hr-HR" dirty="0" smtClean="0"/>
              <a:t>KANCEROGENOST</a:t>
            </a:r>
          </a:p>
          <a:p>
            <a:r>
              <a:rPr lang="hr-HR" dirty="0" smtClean="0"/>
              <a:t>OTPUŠTANJA OTROVNIH PLINOVA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hr-HR" b="1" dirty="0" smtClean="0"/>
              <a:t>INERTNI OTPAD </a:t>
            </a:r>
          </a:p>
          <a:p>
            <a:r>
              <a:rPr lang="hr-HR" dirty="0" smtClean="0"/>
              <a:t>OTPAD KOJI NE UGROŽAVA OKOLIŠ JER UOPĆE NE SADRŽAVA ILI SADRŽAVA MALO TVARI ŠTETNIH PO OKOLIŠ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214422"/>
          </a:xfrm>
        </p:spPr>
        <p:txBody>
          <a:bodyPr/>
          <a:lstStyle/>
          <a:p>
            <a:r>
              <a:rPr lang="hr-HR" b="1" dirty="0" smtClean="0"/>
              <a:t>ZAŠTO RAZVRSTAVATI OTPAD?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214282" y="1214422"/>
            <a:ext cx="8472518" cy="5240386"/>
          </a:xfrm>
        </p:spPr>
        <p:txBody>
          <a:bodyPr>
            <a:normAutofit fontScale="77500" lnSpcReduction="20000"/>
          </a:bodyPr>
          <a:lstStyle/>
          <a:p>
            <a:r>
              <a:rPr lang="hr-HR" b="1" i="1" dirty="0" smtClean="0"/>
              <a:t>ORGANSKI OTPAD </a:t>
            </a:r>
            <a:r>
              <a:rPr lang="hr-HR" dirty="0" smtClean="0"/>
              <a:t>-</a:t>
            </a:r>
            <a:r>
              <a:rPr lang="hr-HR" b="1" i="1" dirty="0" smtClean="0"/>
              <a:t> </a:t>
            </a:r>
            <a:r>
              <a:rPr lang="hr-HR" dirty="0" smtClean="0"/>
              <a:t>(OSTACI VOĆA I POVRĆA, LJUSKE JAJA,OSTACI KAVE I ČAJA, UVELO CVIJEĆE, OTPACI IZ VRTA ITD.) ODVOJENIM PRIKUPLJANJEM I KOMPOSTIRANJEM, DOBIJEMO VRIJEDNE HUMUSNE TVARI KOJE SLUŽE ZA OBNOVU I  POBOLJŠANJE KVALITETE TLA.</a:t>
            </a:r>
          </a:p>
          <a:p>
            <a:r>
              <a:rPr lang="hr-HR" b="1" i="1" dirty="0" smtClean="0"/>
              <a:t>PAPIR</a:t>
            </a:r>
            <a:r>
              <a:rPr lang="hr-HR" dirty="0" smtClean="0"/>
              <a:t>  - VRIJEDNA SIROVINA. PRERADOM STAROG PAPIRA ŠTEDI SE ENERGIJA, VODA I DRVO. PAPIR SE MOŽE DO 7 PUTA RECIKLIRATI.</a:t>
            </a:r>
          </a:p>
          <a:p>
            <a:r>
              <a:rPr lang="hr-HR" b="1" i="1" dirty="0" smtClean="0"/>
              <a:t>METAL </a:t>
            </a:r>
            <a:r>
              <a:rPr lang="hr-HR" dirty="0" smtClean="0"/>
              <a:t>–</a:t>
            </a:r>
            <a:r>
              <a:rPr lang="hr-HR" b="1" i="1" dirty="0" smtClean="0"/>
              <a:t> </a:t>
            </a:r>
            <a:r>
              <a:rPr lang="hr-HR" dirty="0" smtClean="0"/>
              <a:t>ŠTEDIMO SIROVINE I ENERGIJU. ZA PROIZVODNJU SAMO 1 LIMENKE POTROŠI SE 40 L</a:t>
            </a:r>
          </a:p>
          <a:p>
            <a:r>
              <a:rPr lang="hr-HR" b="1" i="1" dirty="0" smtClean="0"/>
              <a:t>STAKLO</a:t>
            </a:r>
            <a:r>
              <a:rPr lang="hr-HR" dirty="0" smtClean="0"/>
              <a:t> - ŠTEDIMO SIROVINE I ENERGIJU. STAKLENE POVRATNE BOCE SMANJUJU KOLIČINU OTPADA JER SE MOGU DO 40 PUTA PONOVNO </a:t>
            </a:r>
          </a:p>
          <a:p>
            <a:pPr>
              <a:buNone/>
            </a:pPr>
            <a:r>
              <a:rPr lang="hr-HR" dirty="0" smtClean="0"/>
              <a:t>    PUNITI.</a:t>
            </a:r>
          </a:p>
          <a:p>
            <a:pPr>
              <a:buNone/>
            </a:pPr>
            <a:r>
              <a:rPr lang="hr-HR" b="1" i="1" dirty="0" smtClean="0"/>
              <a:t>    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pPr algn="ctr"/>
            <a:r>
              <a:rPr lang="hr-HR" b="1" dirty="0" smtClean="0"/>
              <a:t>SPALITI ILI PRERADITI?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5097510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SPALJIVANJE SMEĆA PROTIVNO JE SVIM NAČELIMA ZAŠTITE OKOLIŠA.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UNIŠTAVAJU SE VRIJEDNE TVARI KOJE BI SE MOGLE PRERADITI U NOVE KORISNE SIROVINE I PROIZVODE. 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NASTAJU NOVI ŠTETNI OTPACI (PEPEL, DIMNI PLINOVI I OSTACI TVARI NAKON SAGORIJEVANJA - ŠLJAKA). ONI SADRŽE OTROVE KOJI ONEČIŠĆUJU ZRAK, TLO I VODU I TAKO STVARAJU NOVE TEŠKE EKOLOŠKE PROBLEME. 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RAZUMNO POSTUPATI S OTPADOM ZNAČI:</a:t>
            </a:r>
            <a:br>
              <a:rPr lang="hr-HR" dirty="0" smtClean="0"/>
            </a:br>
            <a:r>
              <a:rPr lang="hr-HR" dirty="0" smtClean="0"/>
              <a:t>- SMANJITI KOLIČINE OTPADAKA</a:t>
            </a:r>
            <a:br>
              <a:rPr lang="hr-HR" dirty="0" smtClean="0"/>
            </a:br>
            <a:r>
              <a:rPr lang="hr-HR" dirty="0" smtClean="0"/>
              <a:t>- PRERADITI ISKORISTIVI DIO U NOVE KORISNE TVARI.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pPr algn="ctr"/>
            <a:r>
              <a:rPr lang="hr-HR" dirty="0" smtClean="0"/>
              <a:t>ŠTO TI MOŽEŠ UČINITI?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STARE KNJIGE DARUJ ILI PRODAJ</a:t>
            </a:r>
          </a:p>
          <a:p>
            <a:r>
              <a:rPr lang="hr-HR" dirty="0" smtClean="0"/>
              <a:t>KUPUJ BILJEŽNICE OD RECIKLIRANOG PAPIRA TAKO POMAŽEŠ ŠTEDJETI VODU I ENERGIJU</a:t>
            </a:r>
          </a:p>
          <a:p>
            <a:r>
              <a:rPr lang="hr-HR" dirty="0" smtClean="0"/>
              <a:t>AKO KUPUJEŠ PAPIRNATE MARAMICE, OBRATI PAŽNJU NA TO JESU LI PROIZVEDENE OD RECIKLIRANOG PAPIRA. RAZMISLI O KORIŠTENJU PLATNENIH MARAMICA.</a:t>
            </a:r>
          </a:p>
          <a:p>
            <a:r>
              <a:rPr lang="hr-HR" dirty="0" smtClean="0"/>
              <a:t>KAD ODLAZIŠ U KUPOVINU UZMI SA SOBOM NAPRTNJAČU, PLATNENU VREĆICU ILI SL. </a:t>
            </a:r>
          </a:p>
          <a:p>
            <a:r>
              <a:rPr lang="hr-HR" dirty="0" smtClean="0"/>
              <a:t>U TRGOVINI LJUBAZNO ODBIJ PONUDJENU PLASTIČNU VREĆICU. </a:t>
            </a:r>
          </a:p>
          <a:p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flipV="1">
            <a:off x="457200" y="214290"/>
            <a:ext cx="8229600" cy="53204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NE KUPUJTE PROIZVODE U MALIM OBROCIMA (MARMELADE, PASTETE, RAZNE NAMAZE). ZA AMBALAŽU (MALE PLASTIČNE ILI METALNE ZDJELICE) KOJU BACAMO POTROŠENO JE MNOGO SIROVINA I ENERGIJE PA JE ČESTO VRJEDNIJA OD PREHRAMBENOG PROIZVODA KOJI SE U NJOJ NALAZI.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NE SLUŽI SE NI U IZNIMNIM PRILIKAMA (ROĐENDANI, ZABAVE) PLASTIČNIM PRIBOROM ZA JELO, POSUĐEM I ČAŠAMA ZA JEDNOKRATNU UPOTREBU.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NE KUPUJ JEFTINE PLASTIČNE IGRAČKE NITI IH POKLANJAJ DRUGIMA. OBIČNO TRAJU VRLO KRATKO I ZAVRŠAVAJU U KANTI ZA OTPATKE PA MOŽEMO REĆI DA NISU NIŠTA DRUGO NEGO LIJEPO ZAPAKIRANO SMEĆE ZA KOJE SU UZALUDNO POTROŠENE SIROVINE I ENERGIJA.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KORISTITE BATERIJE KOJE SE MOGU PONOVNO PUNITI </a:t>
            </a:r>
          </a:p>
          <a:p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282" y="267494"/>
            <a:ext cx="8929718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/>
              <a:t>ODVOJENO PRIKUPLJANJE PO VRSTAMA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4282" y="1357298"/>
            <a:ext cx="8472518" cy="5097510"/>
          </a:xfrm>
        </p:spPr>
        <p:txBody>
          <a:bodyPr>
            <a:normAutofit fontScale="92500" lnSpcReduction="20000"/>
          </a:bodyPr>
          <a:lstStyle/>
          <a:p>
            <a:r>
              <a:rPr lang="hr-HR" b="1" dirty="0" smtClean="0"/>
              <a:t>ORGANSKI OTPAD</a:t>
            </a:r>
            <a:r>
              <a:rPr lang="hr-HR" dirty="0" smtClean="0"/>
              <a:t> ČINI NEŠTO VIŠE OD JEDNE TREĆINE UKUPNOG OTPADA U KANTI ZA SMEĆE, A SASTOJI SE OD KUHINJSKIH OTPADAKA (OSTACI VOĆA I POVRĆA, LJUSKE JAJA, OSTACI KAVE I ČAJA, UVELO </a:t>
            </a:r>
            <a:r>
              <a:rPr lang="hr-HR" dirty="0" err="1" smtClean="0"/>
              <a:t>CVIJEĆE..</a:t>
            </a:r>
            <a:r>
              <a:rPr lang="hr-HR" dirty="0" smtClean="0"/>
              <a:t>.) OTPADAKA IZ VRTA (LIŠĆE, OTPALO VOĆE, SITNO ISJECKANO GRANJE, KOROVI, </a:t>
            </a:r>
            <a:r>
              <a:rPr lang="hr-HR" dirty="0" err="1" smtClean="0"/>
              <a:t>TRAVA..</a:t>
            </a:r>
            <a:r>
              <a:rPr lang="hr-HR" dirty="0" smtClean="0"/>
              <a:t>.)</a:t>
            </a:r>
            <a:br>
              <a:rPr lang="hr-HR" dirty="0" smtClean="0"/>
            </a:br>
            <a:r>
              <a:rPr lang="hr-HR" dirty="0" smtClean="0"/>
              <a:t>KOMPOSTIRANJE JE NAJPRIHVATLJIVIJI NAČIN ZBRINJAVANJA ORGANSKOG OTPADA. KOMPOSTIRANJEM SE IZ ORGANSKOG OTPADA DOBIJU VRIJEDNE HUMUSNE TVARI KOJE SLUŽE ZA OBNOVU I POBOLJŠANJE KVALITETE TLA.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597576"/>
          </a:xfrm>
        </p:spPr>
        <p:txBody>
          <a:bodyPr>
            <a:normAutofit/>
          </a:bodyPr>
          <a:lstStyle/>
          <a:p>
            <a:r>
              <a:rPr lang="hr-HR" b="1" dirty="0" smtClean="0"/>
              <a:t>PAPIR</a:t>
            </a:r>
            <a:r>
              <a:rPr lang="hr-HR" dirty="0" smtClean="0"/>
              <a:t> ČINI DRUGU TREĆINU SADRŽAJA KANTI ZA SMEĆE. RECIKLIRANJEM STAROG PAPIRA ŠTEDI SE ELEKTRIČNA ENERGIJA, VODA I DRVO.</a:t>
            </a:r>
            <a:br>
              <a:rPr lang="hr-HR" dirty="0" smtClean="0"/>
            </a:br>
            <a:r>
              <a:rPr lang="hr-HR" dirty="0" smtClean="0"/>
              <a:t>ZA PROIZVODNJU 1 TONE PAPIRA SREDNJE KVALITETE MORA SE POSJEĆI DVA STABLA I POTROŠITI 240 000 L VODE I 4700 KWH ELEKTRIČNE ENERGIJE. ISTU KOLIČINU PAPIRA MOŽE SE PROIZVESTI OD STAROG PAPIRA UZ UTROŠAK 180 L VODE I 2750 KWH ELEKTRIČNE ENERGIJE.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>
            <a:normAutofit lnSpcReduction="10000"/>
          </a:bodyPr>
          <a:lstStyle/>
          <a:p>
            <a:r>
              <a:rPr lang="hr-HR" b="1" dirty="0" smtClean="0"/>
              <a:t>PLASTIKA</a:t>
            </a:r>
            <a:r>
              <a:rPr lang="hr-HR" dirty="0" smtClean="0"/>
              <a:t> U KANTI ZA SMEĆE POSEBAN JE PROBLEM. OPORABA PLASTIČNOG OTPADA KOMPLICIRANA JE I OTEŽANA MNOGOVRSNOŠĆU PLASTIČNIH MATERIJALA. ZATO JE S EKOLOŠKOG STAJALIŠTA NAJODGOVORNIJE IZBJEGABVATI KORIŠTENJE PLASTIČNIH PROIZVODA, NAROČITO PLASTIČNE AMBALAŽE. PLASTIČNA VREĆICA ILI BOCA U PRIRODI SE RAZGRAĐUJE 100-1000 GODINA. STOGA PLASTIČNU AMBALAŽU KOJU NE MOŽEMO IZBJEĆI MORAMO SVAKAKO ODVOJENO PRIKUPLJATI.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TIJEK PROJEKTA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8358" indent="-514350">
              <a:buAutoNum type="arabicPeriod"/>
            </a:pPr>
            <a:r>
              <a:rPr lang="hr-HR" dirty="0" smtClean="0"/>
              <a:t>PRONALAŽENJE TEME</a:t>
            </a:r>
          </a:p>
          <a:p>
            <a:pPr marL="578358" indent="-514350">
              <a:buAutoNum type="arabicPeriod"/>
            </a:pPr>
            <a:r>
              <a:rPr lang="hr-HR" dirty="0" smtClean="0"/>
              <a:t>ODREĐIVANJE ZADAĆE PROJEKTA</a:t>
            </a:r>
          </a:p>
          <a:p>
            <a:pPr marL="578358" indent="-514350">
              <a:buAutoNum type="arabicPeriod"/>
            </a:pPr>
            <a:r>
              <a:rPr lang="hr-HR" dirty="0" smtClean="0"/>
              <a:t>RASPRAVLJANJE O REALIZACIJI PROJEKTA, PLANIRANJE, GRUBA SKICA</a:t>
            </a:r>
          </a:p>
          <a:p>
            <a:pPr marL="578358" indent="-514350">
              <a:buAutoNum type="arabicPeriod"/>
            </a:pPr>
            <a:r>
              <a:rPr lang="hr-HR" dirty="0" smtClean="0"/>
              <a:t>PRIPREMANJE ISTRAŽIVANJA</a:t>
            </a:r>
          </a:p>
          <a:p>
            <a:pPr marL="578358" indent="-514350">
              <a:buAutoNum type="arabicPeriod"/>
            </a:pPr>
            <a:r>
              <a:rPr lang="hr-HR" dirty="0" smtClean="0"/>
              <a:t>PROVEDBA PROJEKTA</a:t>
            </a:r>
          </a:p>
          <a:p>
            <a:pPr marL="578358" indent="-514350">
              <a:buAutoNum type="arabicPeriod"/>
            </a:pPr>
            <a:r>
              <a:rPr lang="hr-HR" dirty="0" smtClean="0"/>
              <a:t>PREDSTAVLJANJE PROJEKTA</a:t>
            </a:r>
          </a:p>
          <a:p>
            <a:pPr marL="578358" indent="-514350">
              <a:buAutoNum type="arabicPeriod"/>
            </a:pPr>
            <a:r>
              <a:rPr lang="hr-HR" dirty="0" smtClean="0"/>
              <a:t>VRJEDNOVANJE PROJEKTA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883328"/>
          </a:xfrm>
        </p:spPr>
        <p:txBody>
          <a:bodyPr/>
          <a:lstStyle/>
          <a:p>
            <a:r>
              <a:rPr lang="hr-HR" b="1" dirty="0" smtClean="0"/>
              <a:t>STAKLO</a:t>
            </a:r>
            <a:r>
              <a:rPr lang="hr-HR" dirty="0" smtClean="0"/>
              <a:t> U KANTI ZA OTPATKE VRIJEDNA JE SEKUNDARNA SIROVINA. ODVOJENIM PRIKUPLJANJEM PO VRSTAMA STAKLA I RECIKLIRANJEM ŠTEDI SE SIROVINE I ENERGIJU. JEDNA POVRATNA STAKLENA BOCA ZAMJENJUJE 40 NEPOVRATNIH, ZO ZNAČI - 40 PUTA MANJI VOLUMEN OTPADA!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740452"/>
          </a:xfrm>
        </p:spPr>
        <p:txBody>
          <a:bodyPr/>
          <a:lstStyle/>
          <a:p>
            <a:r>
              <a:rPr lang="hr-HR" b="1" dirty="0" smtClean="0"/>
              <a:t>METALI</a:t>
            </a:r>
            <a:r>
              <a:rPr lang="hr-HR" dirty="0" smtClean="0"/>
              <a:t> SE U MNOGIM GRADOVIMA I MJESTIMA OTKUPLJUJU VEĆ ODAVNO. ORGANIZIRANIM ODVOJENIM SAKUPLJANJEM BOLJE ĆE SE ISKORISTITI OVE VRIJEDNE SEKUNDARNE SIROVINE I SPRIJEČITI NJIHOVO RASIPANJE.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454700"/>
          </a:xfrm>
        </p:spPr>
        <p:txBody>
          <a:bodyPr/>
          <a:lstStyle/>
          <a:p>
            <a:r>
              <a:rPr lang="hr-HR" b="1" dirty="0" smtClean="0"/>
              <a:t>OPASNI OTPAD</a:t>
            </a:r>
            <a:r>
              <a:rPr lang="hr-HR" dirty="0" smtClean="0"/>
              <a:t> ČINI SAMO MALI DIO UKUPNE MASE OTPADAKA, ALI PREDSTAVLJA VELIKU OPASNOST ZA OKOLIŠ. TU SPADAJU: OSTACI LIJEKOVA, BATERIJE I AKUMULATORI, RABLJENO MOTORNO ULJE, PESTICIDI, HERBICIDI, OSTACI BOJA I LAKOVA, FLUO-CIJEVI, ELEKTRONIČKI OTPAD.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OSTALI </a:t>
            </a:r>
            <a:r>
              <a:rPr lang="hr-HR" dirty="0" smtClean="0"/>
              <a:t>OTPAD ČINI GRAĐEVINSKI MATERIJAL, KOŽA, AUTO-GUME. ON SE TAKOĐER VELIKIM DIJELOM MOŽE RECIKLIRATI.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TIJEKOM ŠETNJE, PRONAŠLI SMO:</a:t>
            </a:r>
            <a:endParaRPr lang="hr-HR" dirty="0"/>
          </a:p>
        </p:txBody>
      </p:sp>
      <p:pic>
        <p:nvPicPr>
          <p:cNvPr id="4" name="Rezervirano mjesto sadržaja 3" descr="Picture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785926"/>
            <a:ext cx="4038600" cy="3028950"/>
          </a:xfrm>
        </p:spPr>
      </p:pic>
      <p:pic>
        <p:nvPicPr>
          <p:cNvPr id="10" name="Rezervirano mjesto sadržaja 9" descr="Picture 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143248"/>
            <a:ext cx="4038600" cy="30289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 descr="Picture 0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3143248"/>
            <a:ext cx="4038600" cy="3028950"/>
          </a:xfrm>
        </p:spPr>
      </p:pic>
      <p:pic>
        <p:nvPicPr>
          <p:cNvPr id="8" name="Rezervirano mjesto sadržaja 7" descr="Picture 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000108"/>
            <a:ext cx="3999451" cy="299958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40386"/>
          </a:xfrm>
        </p:spPr>
        <p:txBody>
          <a:bodyPr/>
          <a:lstStyle/>
          <a:p>
            <a:pPr algn="ctr"/>
            <a:r>
              <a:rPr lang="hr-HR" b="1" dirty="0" smtClean="0"/>
              <a:t>ZAKLJUČAK: </a:t>
            </a:r>
          </a:p>
          <a:p>
            <a:pPr>
              <a:buNone/>
            </a:pPr>
            <a:endParaRPr lang="hr-HR" b="1" dirty="0" smtClean="0"/>
          </a:p>
          <a:p>
            <a:pPr>
              <a:buNone/>
            </a:pPr>
            <a:r>
              <a:rPr lang="hr-HR" b="1" dirty="0" smtClean="0"/>
              <a:t>    </a:t>
            </a:r>
            <a:r>
              <a:rPr lang="hr-HR" dirty="0" smtClean="0"/>
              <a:t>RAZNE PAPIRE I VREĆICE KOJE SMO PRONAŠLI UGLAVNOM BACAJU UČENICI NA PUTU OD KUĆE DO ŠKOLE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A VIDJELI SMO I:</a:t>
            </a:r>
            <a:endParaRPr lang="hr-HR" dirty="0"/>
          </a:p>
        </p:txBody>
      </p:sp>
      <p:pic>
        <p:nvPicPr>
          <p:cNvPr id="4" name="Rezervirano mjesto sadržaja 3" descr="Picture 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000372"/>
            <a:ext cx="3877443" cy="3429024"/>
          </a:xfrm>
        </p:spPr>
      </p:pic>
      <p:pic>
        <p:nvPicPr>
          <p:cNvPr id="7" name="Rezervirano mjesto sadržaja 6" descr="Picture 0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24997" y="1357298"/>
            <a:ext cx="4571355" cy="307183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Picture 0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496"/>
            <a:ext cx="4000528" cy="3635388"/>
          </a:xfrm>
        </p:spPr>
      </p:pic>
      <p:pic>
        <p:nvPicPr>
          <p:cNvPr id="6" name="Rezervirano mjesto sadržaja 5" descr="Picture 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071546"/>
            <a:ext cx="4038600" cy="30289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RADIONICA ZA RODITELJE</a:t>
            </a:r>
            <a:br>
              <a:rPr lang="hr-HR" dirty="0" smtClean="0"/>
            </a:br>
            <a:r>
              <a:rPr lang="hr-HR" dirty="0" smtClean="0"/>
              <a:t>U OŠ SIRAČ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6" name="Rezervirano mjesto sadržaja 5" descr="Picture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428736"/>
            <a:ext cx="3333773" cy="2500330"/>
          </a:xfrm>
        </p:spPr>
      </p:pic>
      <p:pic>
        <p:nvPicPr>
          <p:cNvPr id="7" name="Rezervirano mjesto sadržaja 6" descr="Picture 0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500174"/>
            <a:ext cx="3357586" cy="2411033"/>
          </a:xfrm>
        </p:spPr>
      </p:pic>
      <p:pic>
        <p:nvPicPr>
          <p:cNvPr id="8" name="Rezervirano mjesto sadržaja 4" descr="Picture 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071942"/>
            <a:ext cx="3429024" cy="2571768"/>
          </a:xfrm>
          <a:prstGeom prst="rect">
            <a:avLst/>
          </a:prstGeom>
        </p:spPr>
      </p:pic>
      <p:pic>
        <p:nvPicPr>
          <p:cNvPr id="9" name="Rezervirano mjesto sadržaja 5" descr="Picture 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4071942"/>
            <a:ext cx="3352795" cy="251459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1. PRONALAŽENJE TEME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 AKTIVU RAZREDNE NASTAVE U RUJNU 2010., UČITELJICE I UČITELJ RAZREDNE NASTAVE  DOGOVORILI SU SE DA U SKLOPU PROJEKTA EKO-ŠKOLE  I DANA PLANETA ZEMLJE PROVEDU PROJEKT </a:t>
            </a:r>
          </a:p>
          <a:p>
            <a:pPr>
              <a:buNone/>
            </a:pPr>
            <a:r>
              <a:rPr lang="hr-HR" dirty="0" smtClean="0"/>
              <a:t>    POD NAZIVOM “RECIKLIRAMO – DIZAJNIRAMO”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Picture 00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3501008"/>
            <a:ext cx="4038600" cy="3028950"/>
          </a:xfrm>
        </p:spPr>
      </p:pic>
      <p:pic>
        <p:nvPicPr>
          <p:cNvPr id="6" name="Rezervirano mjesto sadržaja 5" descr="Picture 01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4038600" cy="3028950"/>
          </a:xfrm>
        </p:spPr>
      </p:pic>
      <p:pic>
        <p:nvPicPr>
          <p:cNvPr id="7" name="Rezervirano mjesto sadržaja 4" descr="Picture 011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285750"/>
            <a:ext cx="3929063" cy="2946400"/>
          </a:xfrm>
        </p:spPr>
      </p:pic>
      <p:pic>
        <p:nvPicPr>
          <p:cNvPr id="9" name="Rezervirano mjesto sadržaja 9" descr="Picture 011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323528" y="260648"/>
            <a:ext cx="4038600" cy="3028950"/>
          </a:xfrm>
        </p:spPr>
      </p:pic>
      <p:pic>
        <p:nvPicPr>
          <p:cNvPr id="8" name="Rezervirano mjesto sadržaja 7" descr="Picture 0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60648"/>
            <a:ext cx="4038600" cy="302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PŠ KIP - RADIONICA</a:t>
            </a:r>
            <a:endParaRPr lang="hr-HR" dirty="0"/>
          </a:p>
        </p:txBody>
      </p:sp>
      <p:pic>
        <p:nvPicPr>
          <p:cNvPr id="3" name="Picture 3" descr="C:\Users\Snježana\Desktop\MAmine slike i videi s fotoaparata\DSC02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566389" cy="3672408"/>
          </a:xfrm>
          <a:prstGeom prst="rect">
            <a:avLst/>
          </a:prstGeom>
          <a:noFill/>
        </p:spPr>
      </p:pic>
      <p:pic>
        <p:nvPicPr>
          <p:cNvPr id="4" name="Picture 2" descr="C:\Users\Snježana\Desktop\MAmine slike i videi s fotoaparata\DSC02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99923" y="2469029"/>
            <a:ext cx="384069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nježana\Desktop\MAmine slike i videi s fotoaparata\DSC02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600400" cy="2700110"/>
          </a:xfrm>
          <a:prstGeom prst="rect">
            <a:avLst/>
          </a:prstGeom>
          <a:noFill/>
        </p:spPr>
      </p:pic>
      <p:pic>
        <p:nvPicPr>
          <p:cNvPr id="1029" name="Picture 5" descr="C:\Users\Snježana\Desktop\MAmine slike i videi s fotoaparata\DSC02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3744678" cy="2808312"/>
          </a:xfrm>
          <a:prstGeom prst="rect">
            <a:avLst/>
          </a:prstGeom>
          <a:noFill/>
        </p:spPr>
      </p:pic>
      <p:pic>
        <p:nvPicPr>
          <p:cNvPr id="6" name="Rezervirano mjesto sadržaja 4" descr="Picture 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83935" y="1784818"/>
            <a:ext cx="4704523" cy="352839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5" descr="Picture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5502" y="1640802"/>
            <a:ext cx="4704523" cy="3528392"/>
          </a:xfrm>
          <a:prstGeom prst="rect">
            <a:avLst/>
          </a:prstGeom>
        </p:spPr>
      </p:pic>
      <p:pic>
        <p:nvPicPr>
          <p:cNvPr id="3" name="Rezervirano mjesto sadržaja 4" descr="Picture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63953" y="1564226"/>
            <a:ext cx="4704523" cy="37444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5" descr="Picture 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3501" y="1580795"/>
            <a:ext cx="4224469" cy="3168352"/>
          </a:xfrm>
          <a:prstGeom prst="rect">
            <a:avLst/>
          </a:prstGeom>
        </p:spPr>
      </p:pic>
      <p:pic>
        <p:nvPicPr>
          <p:cNvPr id="4" name="Picture 2" descr="C:\Users\Snježana\Desktop\MAmine slike i videi s fotoaparata\DSC0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16771" y="1331902"/>
            <a:ext cx="5112569" cy="3834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hr-HR" dirty="0" smtClean="0"/>
              <a:t>PŠ ŠIBOVAC - RADIONICA</a:t>
            </a:r>
            <a:endParaRPr lang="hr-HR" dirty="0"/>
          </a:p>
        </p:txBody>
      </p:sp>
      <p:pic>
        <p:nvPicPr>
          <p:cNvPr id="5" name="Rezervirano mjesto sadržaja 4" descr="DSC076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2314351" cy="3085802"/>
          </a:xfrm>
        </p:spPr>
      </p:pic>
      <p:pic>
        <p:nvPicPr>
          <p:cNvPr id="6" name="Rezervirano mjesto sadržaja 5" descr="DSC076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6056" y="980728"/>
            <a:ext cx="3462536" cy="2596902"/>
          </a:xfrm>
        </p:spPr>
      </p:pic>
      <p:pic>
        <p:nvPicPr>
          <p:cNvPr id="7" name="Rezervirano mjesto sadržaja 4" descr="DSC076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005064"/>
            <a:ext cx="3558547" cy="2668910"/>
          </a:xfrm>
          <a:prstGeom prst="rect">
            <a:avLst/>
          </a:prstGeom>
        </p:spPr>
      </p:pic>
      <p:pic>
        <p:nvPicPr>
          <p:cNvPr id="8" name="Rezervirano mjesto sadržaja 5" descr="DSC076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005064"/>
            <a:ext cx="3586741" cy="2690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 PREDSTAVLJANJE PROJEKTA</a:t>
            </a:r>
            <a:endParaRPr lang="hr-HR" dirty="0"/>
          </a:p>
        </p:txBody>
      </p:sp>
      <p:pic>
        <p:nvPicPr>
          <p:cNvPr id="1026" name="Picture 2" descr="J:\TIHANA\PROJEKTNI DAN\Picture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636912"/>
            <a:ext cx="3936437" cy="2952328"/>
          </a:xfrm>
          <a:prstGeom prst="rect">
            <a:avLst/>
          </a:prstGeom>
          <a:noFill/>
        </p:spPr>
      </p:pic>
      <p:pic>
        <p:nvPicPr>
          <p:cNvPr id="9" name="Rezervirano mjesto sadržaja 8" descr="Picture 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33746" y="2636912"/>
            <a:ext cx="3855955" cy="2952328"/>
          </a:xfrm>
        </p:spPr>
      </p:pic>
      <p:sp>
        <p:nvSpPr>
          <p:cNvPr id="8" name="TekstniOkvir 7"/>
          <p:cNvSpPr txBox="1"/>
          <p:nvPr/>
        </p:nvSpPr>
        <p:spPr>
          <a:xfrm>
            <a:off x="395536" y="155679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/>
              <a:t>UČENICI IZRAĐUJU </a:t>
            </a:r>
          </a:p>
          <a:p>
            <a:pPr algn="ctr"/>
            <a:r>
              <a:rPr lang="hr-HR" sz="2000" dirty="0" smtClean="0"/>
              <a:t>PREZENTACIJU O OTPADU</a:t>
            </a:r>
            <a:endParaRPr lang="hr-HR" sz="2000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5508104" y="1628800"/>
            <a:ext cx="2173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/>
              <a:t>PREZENTACIJA</a:t>
            </a:r>
            <a:endParaRPr lang="hr-H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81075"/>
          </a:xfrm>
        </p:spPr>
        <p:txBody>
          <a:bodyPr/>
          <a:lstStyle/>
          <a:p>
            <a:pPr algn="ctr"/>
            <a:r>
              <a:rPr lang="hr-HR" dirty="0" smtClean="0"/>
              <a:t>IZLOŽBA</a:t>
            </a:r>
            <a:endParaRPr lang="hr-HR" dirty="0"/>
          </a:p>
        </p:txBody>
      </p:sp>
      <p:pic>
        <p:nvPicPr>
          <p:cNvPr id="6" name="Rezervirano mjesto sadržaja 5" descr="Picture 006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6914460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Picture 00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23331" t="4755" r="3537"/>
          <a:stretch>
            <a:fillRect/>
          </a:stretch>
        </p:blipFill>
        <p:spPr>
          <a:xfrm>
            <a:off x="4716016" y="2132856"/>
            <a:ext cx="4032448" cy="3940398"/>
          </a:xfrm>
        </p:spPr>
      </p:pic>
      <p:pic>
        <p:nvPicPr>
          <p:cNvPr id="7" name="Rezervirano mjesto sadržaja 4" descr="Picture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4224469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pPr algn="ctr"/>
            <a:r>
              <a:rPr lang="hr-HR" dirty="0" smtClean="0"/>
              <a:t>MODNA REVIJA</a:t>
            </a:r>
            <a:endParaRPr lang="hr-HR" dirty="0"/>
          </a:p>
        </p:txBody>
      </p:sp>
      <p:pic>
        <p:nvPicPr>
          <p:cNvPr id="5" name="Rezervirano mjesto sadržaja 4" descr="Picture 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48853" y="2780928"/>
            <a:ext cx="2646294" cy="3528392"/>
          </a:xfrm>
        </p:spPr>
      </p:pic>
      <p:pic>
        <p:nvPicPr>
          <p:cNvPr id="6" name="Rezervirano mjesto sadržaja 5" descr="Picture 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2616448" cy="3488597"/>
          </a:xfrm>
        </p:spPr>
      </p:pic>
      <p:pic>
        <p:nvPicPr>
          <p:cNvPr id="7" name="Rezervirano mjesto sadržaja 4" descr="Picture 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340768"/>
            <a:ext cx="2520280" cy="336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2. ODREĐIVANJE ZADAĆA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OSPOSOBITI UČENIKE DA RAZLIKUJU SMEĆE I OTPAD</a:t>
            </a:r>
          </a:p>
          <a:p>
            <a:r>
              <a:rPr lang="hr-HR" dirty="0" smtClean="0"/>
              <a:t>POTAKNUTI NA RAZMIŠLJANJE O NAČINIMA NA KOJE MOGU KORISNO ISKORISTITI OTPAD</a:t>
            </a:r>
          </a:p>
          <a:p>
            <a:r>
              <a:rPr lang="hr-HR" dirty="0" smtClean="0"/>
              <a:t>RAZVIJATI POZITIVAN ODNOS PREMA PRIRODI</a:t>
            </a:r>
          </a:p>
          <a:p>
            <a:r>
              <a:rPr lang="hr-HR" dirty="0" smtClean="0"/>
              <a:t>RAZVIJATI KREATIVNOST I MEĐUSOBNU SURADNJU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Picture 02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988840"/>
            <a:ext cx="2952750" cy="3937000"/>
          </a:xfrm>
        </p:spPr>
      </p:pic>
      <p:pic>
        <p:nvPicPr>
          <p:cNvPr id="7" name="Rezervirano mjesto sadržaja 6" descr="Picture 01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333375"/>
            <a:ext cx="2438400" cy="3251200"/>
          </a:xfrm>
        </p:spPr>
      </p:pic>
      <p:pic>
        <p:nvPicPr>
          <p:cNvPr id="9" name="Rezervirano mjesto sadržaja 4" descr="Picture 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140968"/>
            <a:ext cx="243027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Picture 03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88840"/>
            <a:ext cx="2530475" cy="3373437"/>
          </a:xfrm>
        </p:spPr>
      </p:pic>
      <p:pic>
        <p:nvPicPr>
          <p:cNvPr id="7" name="Rezervirano mjesto sadržaja 6" descr="Picture 029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260350"/>
            <a:ext cx="2547938" cy="3395663"/>
          </a:xfrm>
        </p:spPr>
      </p:pic>
      <p:pic>
        <p:nvPicPr>
          <p:cNvPr id="9" name="Rezervirano mjesto sadržaja 4" descr="Picture 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4188" y="3140968"/>
            <a:ext cx="2446052" cy="3261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 descr="Picture 01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284984"/>
            <a:ext cx="4325937" cy="3244850"/>
          </a:xfrm>
        </p:spPr>
      </p:pic>
      <p:pic>
        <p:nvPicPr>
          <p:cNvPr id="7" name="Rezervirano mjesto sadržaja 6" descr="Picture 03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4224338" cy="316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/>
              <a:t>IGRA “RAZVRSTAVANJE OTPADA”</a:t>
            </a:r>
            <a:endParaRPr lang="hr-HR" dirty="0"/>
          </a:p>
        </p:txBody>
      </p:sp>
      <p:pic>
        <p:nvPicPr>
          <p:cNvPr id="5" name="Rezervirano mjesto sadržaja 4" descr="Picture 0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7531" y="1340768"/>
            <a:ext cx="4224469" cy="3168352"/>
          </a:xfrm>
        </p:spPr>
      </p:pic>
      <p:pic>
        <p:nvPicPr>
          <p:cNvPr id="8" name="Rezervirano mjesto sadržaja 7" descr="Picture 0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0160" y="3068960"/>
            <a:ext cx="4320480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Picture 04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038600" cy="3028950"/>
          </a:xfrm>
        </p:spPr>
      </p:pic>
      <p:pic>
        <p:nvPicPr>
          <p:cNvPr id="6" name="Rezervirano mjesto sadržaja 5" descr="Picture 04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32656"/>
            <a:ext cx="4038600" cy="3028950"/>
          </a:xfrm>
        </p:spPr>
      </p:pic>
      <p:pic>
        <p:nvPicPr>
          <p:cNvPr id="7" name="Rezervirano mjesto sadržaja 4" descr="Picture 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73016"/>
            <a:ext cx="4038600" cy="3028950"/>
          </a:xfrm>
          <a:prstGeom prst="rect">
            <a:avLst/>
          </a:prstGeom>
        </p:spPr>
      </p:pic>
      <p:pic>
        <p:nvPicPr>
          <p:cNvPr id="8" name="Rezervirano mjesto sadržaja 6" descr="Picture 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573016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pPr algn="ctr"/>
            <a:r>
              <a:rPr lang="hr-HR" dirty="0" smtClean="0"/>
              <a:t>DODJELA PRIZNANJA</a:t>
            </a:r>
            <a:endParaRPr lang="hr-HR" dirty="0"/>
          </a:p>
        </p:txBody>
      </p:sp>
      <p:pic>
        <p:nvPicPr>
          <p:cNvPr id="10" name="Rezervirano mjesto sadržaja 9" descr="Picture 0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68011" y="836712"/>
            <a:ext cx="3648405" cy="2736304"/>
          </a:xfrm>
        </p:spPr>
      </p:pic>
      <p:pic>
        <p:nvPicPr>
          <p:cNvPr id="9" name="Rezervirano mjesto sadržaja 8" descr="Picture 0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836712"/>
            <a:ext cx="3678560" cy="2758920"/>
          </a:xfrm>
        </p:spPr>
      </p:pic>
      <p:pic>
        <p:nvPicPr>
          <p:cNvPr id="11" name="Rezervirano mjesto sadržaja 4" descr="Picture 0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89040"/>
            <a:ext cx="3668216" cy="2751162"/>
          </a:xfrm>
          <a:prstGeom prst="rect">
            <a:avLst/>
          </a:prstGeom>
        </p:spPr>
      </p:pic>
      <p:pic>
        <p:nvPicPr>
          <p:cNvPr id="12" name="Rezervirano mjesto sadržaja 5" descr="Picture 0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5" y="3789040"/>
            <a:ext cx="3624403" cy="2718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7. VRJEDNOVANJE PROJEKTA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UZ POMOĆ RODITELJA I UČENIKA, SVE ETAPE PROJEKTA SU USPJEŠNO OSTVARENE</a:t>
            </a:r>
          </a:p>
          <a:p>
            <a:r>
              <a:rPr lang="hr-HR" smtClean="0"/>
              <a:t>ZAKLJUČAK: STEČENA SAZNANJA UČENICI ĆE KORISTITI U SVAKODNEVNOM ŽIVOTU (RAZLIKOVANJE SMEĆA I OTPADA; RAZVRSTAVANJE OTPADA; BRIGA O OČUVANJU OKOLIŠA)</a:t>
            </a:r>
            <a:endParaRPr lang="hr-H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AUTORI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TENA GRUJIĆ, 3. RAZRED</a:t>
            </a:r>
          </a:p>
          <a:p>
            <a:r>
              <a:rPr lang="hr-HR" dirty="0" smtClean="0"/>
              <a:t>ANITA LOR, 3. RAZRED</a:t>
            </a:r>
          </a:p>
          <a:p>
            <a:r>
              <a:rPr lang="hr-HR" dirty="0" smtClean="0"/>
              <a:t>ALEN KREUZER, 3. RAZRED</a:t>
            </a:r>
          </a:p>
          <a:p>
            <a:r>
              <a:rPr lang="hr-HR" dirty="0" smtClean="0"/>
              <a:t>ANABELA KARLA KADEŽABEK, 4. RAZRED</a:t>
            </a:r>
          </a:p>
          <a:p>
            <a:r>
              <a:rPr lang="hr-HR" dirty="0" smtClean="0"/>
              <a:t>KARLO ŠUGIĆ, 4. RAZRED</a:t>
            </a:r>
          </a:p>
          <a:p>
            <a:r>
              <a:rPr lang="hr-HR" dirty="0" smtClean="0"/>
              <a:t>FILIP BALDER, 4. RAZRED</a:t>
            </a:r>
          </a:p>
          <a:p>
            <a:r>
              <a:rPr lang="hr-HR" dirty="0" smtClean="0"/>
              <a:t>AKTIV RAZREDNE NASTAVE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3. PLANIRANJE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NA SATOVIMA RAZREDNIKA UČITELJICE I UČITELJ  SU UPOZNALI UČENIKE S OVOGODIŠNJIM PROJEKTOM</a:t>
            </a:r>
          </a:p>
          <a:p>
            <a:r>
              <a:rPr lang="hr-HR" dirty="0" smtClean="0"/>
              <a:t>SASTAVLJEN JE PLAN PROVEDBE </a:t>
            </a:r>
            <a:r>
              <a:rPr lang="hr-HR" dirty="0" smtClean="0"/>
              <a:t>PROJEKTA</a:t>
            </a:r>
          </a:p>
          <a:p>
            <a:r>
              <a:rPr lang="hr-HR" smtClean="0"/>
              <a:t>KORELACIJA: </a:t>
            </a:r>
            <a:r>
              <a:rPr lang="hr-HR" dirty="0" smtClean="0"/>
              <a:t>SRO, PID, LK, HJ, TZK</a:t>
            </a:r>
            <a:endParaRPr lang="hr-HR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282" y="267494"/>
            <a:ext cx="8643998" cy="1399032"/>
          </a:xfrm>
        </p:spPr>
        <p:txBody>
          <a:bodyPr/>
          <a:lstStyle/>
          <a:p>
            <a:pPr algn="ctr"/>
            <a:r>
              <a:rPr lang="hr-HR" dirty="0" smtClean="0"/>
              <a:t>4. PRIPREMANJE ISTRAŽIVANJA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UČENICI ISTRAŽUJU ŠTO JE OTPAD, KAKO SE ZBRINJAVA, PRERAĐUJE I PONOVNO UPOTREBLJAVA</a:t>
            </a:r>
          </a:p>
          <a:p>
            <a:r>
              <a:rPr lang="hr-HR" dirty="0" smtClean="0"/>
              <a:t>UČENICI POČINJU SAKUPLJATI OTPAD KOJI ĆE RECIKLIRATI I KOJIM ĆE DIZAJNIRATI</a:t>
            </a:r>
          </a:p>
          <a:p>
            <a:r>
              <a:rPr lang="hr-HR" dirty="0" smtClean="0"/>
              <a:t>ORGANIZIRA SE RADIONICA ZA RODITELJE</a:t>
            </a:r>
          </a:p>
          <a:p>
            <a:r>
              <a:rPr lang="hr-HR" dirty="0" smtClean="0"/>
              <a:t>ORGANIZIRA SE RADIONICA ZA IZRADU PREZENTACIJE</a:t>
            </a:r>
          </a:p>
          <a:p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5. PROVEDBA PROJEKTA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8358" indent="-514350">
              <a:buAutoNum type="arabicPeriod"/>
            </a:pPr>
            <a:r>
              <a:rPr lang="hr-HR" dirty="0" smtClean="0"/>
              <a:t>RADIONICA ZA RODITELJE I UČENIKE</a:t>
            </a:r>
          </a:p>
          <a:p>
            <a:pPr marL="578358" indent="-514350">
              <a:buAutoNum type="arabicPeriod"/>
            </a:pPr>
            <a:r>
              <a:rPr lang="hr-HR" dirty="0" smtClean="0"/>
              <a:t>GENERALNA PROBA ZA MODNU REVIJU</a:t>
            </a:r>
          </a:p>
          <a:p>
            <a:pPr marL="578358" indent="-514350">
              <a:buAutoNum type="arabicPeriod"/>
            </a:pPr>
            <a:r>
              <a:rPr lang="hr-HR" dirty="0" smtClean="0"/>
              <a:t>IZRAĐIVANJE PREZENTACIJE O OTPADU I PROJEKTU</a:t>
            </a:r>
          </a:p>
          <a:p>
            <a:pPr marL="578358" indent="-514350">
              <a:buAutoNum type="arabicPeriod"/>
            </a:pPr>
            <a:r>
              <a:rPr lang="hr-HR" dirty="0" smtClean="0"/>
              <a:t>PRIPREMANJE IZLOŽBE</a:t>
            </a:r>
          </a:p>
          <a:p>
            <a:pPr marL="578358" indent="-514350">
              <a:buAutoNum type="arabicPeriod"/>
            </a:pPr>
            <a:r>
              <a:rPr lang="hr-HR" dirty="0" smtClean="0"/>
              <a:t>ORGANIZACIJA ŠTAFETNE IGRE RAZVRSTAVANJA OTPADA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SAZNALI SMO O OTPADU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/>
              <a:t>OTPAD</a:t>
            </a:r>
            <a:r>
              <a:rPr lang="hr-HR" dirty="0" smtClean="0"/>
              <a:t> JE SVAKA TVAR ILI PREDMET KOJE POSJEDNIK ODBACUJE, NAMJERAVA ILI MORA ODBACITI  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OVISNO O SVOJSTVIMA, OTPAD DIJELIMO NA: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5720" y="1857364"/>
            <a:ext cx="8229600" cy="6169080"/>
          </a:xfrm>
        </p:spPr>
        <p:txBody>
          <a:bodyPr/>
          <a:lstStyle/>
          <a:p>
            <a:r>
              <a:rPr lang="hr-HR" dirty="0" smtClean="0"/>
              <a:t>OPASNI,  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NEOPASNI I 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 INERTNI.</a:t>
            </a:r>
          </a:p>
          <a:p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262</TotalTime>
  <Words>1073</Words>
  <Application>Microsoft Office PowerPoint</Application>
  <PresentationFormat>Prikaz na zaslonu (4:3)</PresentationFormat>
  <Paragraphs>127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47</vt:i4>
      </vt:variant>
    </vt:vector>
  </HeadingPairs>
  <TitlesOfParts>
    <vt:vector size="48" baseType="lpstr">
      <vt:lpstr>Verve</vt:lpstr>
      <vt:lpstr>                PROJEKT  RECIKLIRAMO –                          DIZAJNIRAMO                             20.travnja 2011.</vt:lpstr>
      <vt:lpstr>TIJEK PROJEKTA</vt:lpstr>
      <vt:lpstr>1. PRONALAŽENJE TEME PROJEKTA</vt:lpstr>
      <vt:lpstr>2. ODREĐIVANJE ZADAĆA PROJEKTA</vt:lpstr>
      <vt:lpstr>3. PLANIRANJE</vt:lpstr>
      <vt:lpstr>4. PRIPREMANJE ISTRAŽIVANJA</vt:lpstr>
      <vt:lpstr>5. PROVEDBA PROJEKTA</vt:lpstr>
      <vt:lpstr>SAZNALI SMO O OTPADU</vt:lpstr>
      <vt:lpstr>OVISNO O SVOJSTVIMA, OTPAD DIJELIMO NA:</vt:lpstr>
      <vt:lpstr>OVISNO O MJESTU NASTANKA, RAZLIKUJEMO</vt:lpstr>
      <vt:lpstr>NA “DIVLJEM” OTPADU U SIRAČU NAŠLI SMO:</vt:lpstr>
      <vt:lpstr>OTPAD PO SVOJSTVIMA</vt:lpstr>
      <vt:lpstr>ZAŠTO RAZVRSTAVATI OTPAD?</vt:lpstr>
      <vt:lpstr>SPALITI ILI PRERADITI?</vt:lpstr>
      <vt:lpstr>ŠTO TI MOŽEŠ UČINITI?</vt:lpstr>
      <vt:lpstr>Slajd 16</vt:lpstr>
      <vt:lpstr>ODVOJENO PRIKUPLJANJE PO VRSTAMA </vt:lpstr>
      <vt:lpstr>Slajd 18</vt:lpstr>
      <vt:lpstr>Slajd 19</vt:lpstr>
      <vt:lpstr>Slajd 20</vt:lpstr>
      <vt:lpstr>Slajd 21</vt:lpstr>
      <vt:lpstr>Slajd 22</vt:lpstr>
      <vt:lpstr>Slajd 23</vt:lpstr>
      <vt:lpstr>TIJEKOM ŠETNJE, PRONAŠLI SMO:</vt:lpstr>
      <vt:lpstr>Slajd 25</vt:lpstr>
      <vt:lpstr>Slajd 26</vt:lpstr>
      <vt:lpstr>A VIDJELI SMO I:</vt:lpstr>
      <vt:lpstr>Slajd 28</vt:lpstr>
      <vt:lpstr>RADIONICA ZA RODITELJE U OŠ SIRAČ </vt:lpstr>
      <vt:lpstr>Slajd 30</vt:lpstr>
      <vt:lpstr>PŠ KIP - RADIONICA</vt:lpstr>
      <vt:lpstr>Slajd 32</vt:lpstr>
      <vt:lpstr>Slajd 33</vt:lpstr>
      <vt:lpstr>Slajd 34</vt:lpstr>
      <vt:lpstr>PŠ ŠIBOVAC - RADIONICA</vt:lpstr>
      <vt:lpstr>6. PREDSTAVLJANJE PROJEKTA</vt:lpstr>
      <vt:lpstr>IZLOŽBA</vt:lpstr>
      <vt:lpstr>Slajd 38</vt:lpstr>
      <vt:lpstr>MODNA REVIJA</vt:lpstr>
      <vt:lpstr>Slajd 40</vt:lpstr>
      <vt:lpstr>Slajd 41</vt:lpstr>
      <vt:lpstr>Slajd 42</vt:lpstr>
      <vt:lpstr>IGRA “RAZVRSTAVANJE OTPADA”</vt:lpstr>
      <vt:lpstr>Slajd 44</vt:lpstr>
      <vt:lpstr>DODJELA PRIZNANJA</vt:lpstr>
      <vt:lpstr>7. VRJEDNOVANJE PROJEKTA</vt:lpstr>
      <vt:lpstr>AUTORI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OTPADU</dc:title>
  <dc:creator>--</dc:creator>
  <cp:lastModifiedBy>Snježana</cp:lastModifiedBy>
  <cp:revision>69</cp:revision>
  <dcterms:created xsi:type="dcterms:W3CDTF">2011-03-11T13:59:08Z</dcterms:created>
  <dcterms:modified xsi:type="dcterms:W3CDTF">2011-05-02T18:47:49Z</dcterms:modified>
</cp:coreProperties>
</file>