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24" r:id="rId3"/>
    <p:sldId id="325" r:id="rId4"/>
    <p:sldId id="327" r:id="rId5"/>
    <p:sldId id="329" r:id="rId6"/>
    <p:sldId id="258" r:id="rId7"/>
    <p:sldId id="262" r:id="rId8"/>
    <p:sldId id="265" r:id="rId9"/>
    <p:sldId id="266" r:id="rId10"/>
    <p:sldId id="330" r:id="rId11"/>
    <p:sldId id="267" r:id="rId12"/>
    <p:sldId id="276" r:id="rId13"/>
    <p:sldId id="275" r:id="rId14"/>
    <p:sldId id="274" r:id="rId15"/>
    <p:sldId id="331" r:id="rId16"/>
    <p:sldId id="277" r:id="rId17"/>
    <p:sldId id="273" r:id="rId18"/>
    <p:sldId id="272" r:id="rId19"/>
    <p:sldId id="268" r:id="rId20"/>
    <p:sldId id="278" r:id="rId21"/>
    <p:sldId id="284" r:id="rId22"/>
    <p:sldId id="281" r:id="rId23"/>
    <p:sldId id="282" r:id="rId24"/>
    <p:sldId id="285" r:id="rId25"/>
    <p:sldId id="283" r:id="rId26"/>
    <p:sldId id="332" r:id="rId27"/>
    <p:sldId id="286" r:id="rId28"/>
    <p:sldId id="287" r:id="rId29"/>
    <p:sldId id="289" r:id="rId30"/>
    <p:sldId id="288" r:id="rId31"/>
    <p:sldId id="293" r:id="rId32"/>
    <p:sldId id="291" r:id="rId33"/>
    <p:sldId id="295" r:id="rId34"/>
    <p:sldId id="297" r:id="rId35"/>
    <p:sldId id="323" r:id="rId36"/>
    <p:sldId id="322" r:id="rId37"/>
    <p:sldId id="321" r:id="rId38"/>
    <p:sldId id="320" r:id="rId39"/>
    <p:sldId id="315" r:id="rId40"/>
    <p:sldId id="314" r:id="rId41"/>
    <p:sldId id="313" r:id="rId42"/>
    <p:sldId id="312" r:id="rId43"/>
    <p:sldId id="311" r:id="rId44"/>
    <p:sldId id="310" r:id="rId45"/>
    <p:sldId id="308" r:id="rId46"/>
    <p:sldId id="307" r:id="rId47"/>
    <p:sldId id="305" r:id="rId48"/>
    <p:sldId id="304" r:id="rId49"/>
    <p:sldId id="302" r:id="rId50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962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594D90-BCEA-4D49-B7A0-1D10AD9C8D59}" type="datetimeFigureOut">
              <a:rPr lang="sr-Latn-CS" smtClean="0"/>
              <a:pPr/>
              <a:t>19.5.2010</a:t>
            </a:fld>
            <a:endParaRPr lang="hr-H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hr-H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464B598-ABA9-4E4F-983F-B59BBEA8FA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594D90-BCEA-4D49-B7A0-1D10AD9C8D59}" type="datetimeFigureOut">
              <a:rPr lang="sr-Latn-CS" smtClean="0"/>
              <a:pPr/>
              <a:t>19.5.2010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64B598-ABA9-4E4F-983F-B59BBEA8FA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2763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2763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594D90-BCEA-4D49-B7A0-1D10AD9C8D59}" type="datetimeFigureOut">
              <a:rPr lang="sr-Latn-CS" smtClean="0"/>
              <a:pPr/>
              <a:t>19.5.2010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64B598-ABA9-4E4F-983F-B59BBEA8FA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594D90-BCEA-4D49-B7A0-1D10AD9C8D59}" type="datetimeFigureOut">
              <a:rPr lang="sr-Latn-CS" smtClean="0"/>
              <a:pPr/>
              <a:t>19.5.2010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64B598-ABA9-4E4F-983F-B59BBEA8FA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594D90-BCEA-4D49-B7A0-1D10AD9C8D59}" type="datetimeFigureOut">
              <a:rPr lang="sr-Latn-CS" smtClean="0"/>
              <a:pPr/>
              <a:t>19.5.2010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64B598-ABA9-4E4F-983F-B59BBEA8FA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481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981200"/>
            <a:ext cx="38481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594D90-BCEA-4D49-B7A0-1D10AD9C8D59}" type="datetimeFigureOut">
              <a:rPr lang="sr-Latn-CS" smtClean="0"/>
              <a:pPr/>
              <a:t>19.5.2010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64B598-ABA9-4E4F-983F-B59BBEA8FA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594D90-BCEA-4D49-B7A0-1D10AD9C8D59}" type="datetimeFigureOut">
              <a:rPr lang="sr-Latn-CS" smtClean="0"/>
              <a:pPr/>
              <a:t>19.5.2010</a:t>
            </a:fld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64B598-ABA9-4E4F-983F-B59BBEA8FA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594D90-BCEA-4D49-B7A0-1D10AD9C8D59}" type="datetimeFigureOut">
              <a:rPr lang="sr-Latn-CS" smtClean="0"/>
              <a:pPr/>
              <a:t>19.5.2010</a:t>
            </a:fld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64B598-ABA9-4E4F-983F-B59BBEA8FA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594D90-BCEA-4D49-B7A0-1D10AD9C8D59}" type="datetimeFigureOut">
              <a:rPr lang="sr-Latn-CS" smtClean="0"/>
              <a:pPr/>
              <a:t>19.5.2010</a:t>
            </a:fld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64B598-ABA9-4E4F-983F-B59BBEA8FA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594D90-BCEA-4D49-B7A0-1D10AD9C8D59}" type="datetimeFigureOut">
              <a:rPr lang="sr-Latn-CS" smtClean="0"/>
              <a:pPr/>
              <a:t>19.5.2010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64B598-ABA9-4E4F-983F-B59BBEA8FA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 smtClean="0"/>
              <a:t>Pritisnite ikonu za dodavanje slike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594D90-BCEA-4D49-B7A0-1D10AD9C8D59}" type="datetimeFigureOut">
              <a:rPr lang="sr-Latn-CS" smtClean="0"/>
              <a:pPr/>
              <a:t>19.5.2010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64B598-ABA9-4E4F-983F-B59BBEA8FA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Kliknite da biste uredili stil glavnog naslova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8486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Kliknite da biste uredili stilove glavnog teksta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2"/>
                </a:solidFill>
              </a:defRPr>
            </a:lvl1pPr>
          </a:lstStyle>
          <a:p>
            <a:fld id="{95594D90-BCEA-4D49-B7A0-1D10AD9C8D59}" type="datetimeFigureOut">
              <a:rPr lang="sr-Latn-CS" smtClean="0"/>
              <a:pPr/>
              <a:t>19.5.2010</a:t>
            </a:fld>
            <a:endParaRPr lang="hr-H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2"/>
                </a:solidFill>
              </a:defRPr>
            </a:lvl1pPr>
          </a:lstStyle>
          <a:p>
            <a:fld id="{D464B598-ABA9-4E4F-983F-B59BBEA8FA34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1571613"/>
            <a:ext cx="7772400" cy="2028838"/>
          </a:xfrm>
        </p:spPr>
        <p:txBody>
          <a:bodyPr/>
          <a:lstStyle/>
          <a:p>
            <a:r>
              <a:rPr lang="hr-HR" dirty="0" smtClean="0"/>
              <a:t>USKRS – NAJVEĆI KRŠĆANSKI BLAGDAN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14414" y="3571876"/>
            <a:ext cx="6929486" cy="2066924"/>
          </a:xfrm>
        </p:spPr>
        <p:txBody>
          <a:bodyPr/>
          <a:lstStyle/>
          <a:p>
            <a:pPr algn="l"/>
            <a:r>
              <a:rPr lang="hr-HR" dirty="0" smtClean="0"/>
              <a:t>  INTEGRIRANI DAN – TIMSKA NASTAVA</a:t>
            </a:r>
          </a:p>
          <a:p>
            <a:r>
              <a:rPr lang="hr-HR" dirty="0" smtClean="0"/>
              <a:t>30.3.2010.</a:t>
            </a:r>
          </a:p>
          <a:p>
            <a:r>
              <a:rPr lang="hr-HR" dirty="0" smtClean="0"/>
              <a:t>PŠ KIP, PŠ ŠIBOVAC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NJEMAČKI JEZIK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r>
              <a:rPr lang="hr-HR" dirty="0" smtClean="0"/>
              <a:t>ZADACI  NA TEMU USKRSA</a:t>
            </a:r>
          </a:p>
          <a:p>
            <a:endParaRPr lang="hr-HR" dirty="0" smtClean="0"/>
          </a:p>
          <a:p>
            <a:pPr>
              <a:buNone/>
            </a:pPr>
            <a:r>
              <a:rPr lang="hr-HR" dirty="0" smtClean="0"/>
              <a:t>                 Učiteljica: Slavica Šimić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85786" y="273050"/>
            <a:ext cx="2679727" cy="941372"/>
          </a:xfrm>
        </p:spPr>
        <p:txBody>
          <a:bodyPr/>
          <a:lstStyle/>
          <a:p>
            <a:r>
              <a:rPr lang="hr-HR" dirty="0" smtClean="0"/>
              <a:t>PRVI RAZRED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57224" y="3000372"/>
            <a:ext cx="2608289" cy="2714644"/>
          </a:xfrm>
        </p:spPr>
        <p:txBody>
          <a:bodyPr/>
          <a:lstStyle/>
          <a:p>
            <a:pPr algn="ctr"/>
            <a:r>
              <a:rPr lang="hr-HR" sz="2800" i="1" dirty="0" err="1" smtClean="0">
                <a:latin typeface="+mj-lt"/>
                <a:ea typeface="+mj-ea"/>
                <a:cs typeface="+mj-cs"/>
              </a:rPr>
              <a:t>Frohe</a:t>
            </a:r>
            <a:r>
              <a:rPr lang="hr-HR" sz="2800" i="1" dirty="0" smtClean="0">
                <a:latin typeface="+mj-lt"/>
                <a:ea typeface="+mj-ea"/>
                <a:cs typeface="+mj-cs"/>
              </a:rPr>
              <a:t> </a:t>
            </a:r>
          </a:p>
          <a:p>
            <a:pPr algn="ctr"/>
            <a:r>
              <a:rPr lang="hr-HR" sz="2800" i="1" dirty="0" err="1" smtClean="0">
                <a:latin typeface="+mj-lt"/>
                <a:ea typeface="+mj-ea"/>
                <a:cs typeface="+mj-cs"/>
              </a:rPr>
              <a:t>Ostern</a:t>
            </a:r>
            <a:endParaRPr lang="hr-HR" sz="2800" i="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Rezervirano mjesto sadržaja 6" descr="16.4.2010. 0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43306" y="1000108"/>
            <a:ext cx="4711726" cy="42873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57224" y="273050"/>
            <a:ext cx="2608289" cy="1012810"/>
          </a:xfrm>
        </p:spPr>
        <p:txBody>
          <a:bodyPr/>
          <a:lstStyle/>
          <a:p>
            <a:r>
              <a:rPr lang="hr-HR" dirty="0" smtClean="0"/>
              <a:t>DRUGI RAZRED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57224" y="3000371"/>
            <a:ext cx="2579685" cy="2786083"/>
          </a:xfrm>
        </p:spPr>
        <p:txBody>
          <a:bodyPr/>
          <a:lstStyle/>
          <a:p>
            <a:pPr algn="ctr"/>
            <a:r>
              <a:rPr lang="hr-HR" sz="2800" i="1" dirty="0" smtClean="0">
                <a:latin typeface="+mj-lt"/>
              </a:rPr>
              <a:t> </a:t>
            </a:r>
            <a:r>
              <a:rPr lang="hr-HR" sz="2800" i="1" dirty="0" err="1" smtClean="0">
                <a:latin typeface="+mj-lt"/>
              </a:rPr>
              <a:t>Frohe</a:t>
            </a:r>
            <a:r>
              <a:rPr lang="hr-HR" sz="2800" i="1" dirty="0" smtClean="0">
                <a:latin typeface="+mj-lt"/>
              </a:rPr>
              <a:t> </a:t>
            </a:r>
          </a:p>
          <a:p>
            <a:pPr algn="ctr"/>
            <a:r>
              <a:rPr lang="hr-HR" sz="2800" i="1" dirty="0" err="1" smtClean="0">
                <a:latin typeface="+mj-lt"/>
              </a:rPr>
              <a:t>Ostern</a:t>
            </a:r>
            <a:endParaRPr lang="hr-HR" sz="2800" i="1" dirty="0">
              <a:latin typeface="+mj-lt"/>
            </a:endParaRPr>
          </a:p>
        </p:txBody>
      </p:sp>
      <p:pic>
        <p:nvPicPr>
          <p:cNvPr id="7" name="Rezervirano mjesto sadržaja 6" descr="16.4.2010. 0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868" y="1714488"/>
            <a:ext cx="4857784" cy="36172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28662" y="857232"/>
            <a:ext cx="2536851" cy="500066"/>
          </a:xfrm>
        </p:spPr>
        <p:txBody>
          <a:bodyPr/>
          <a:lstStyle/>
          <a:p>
            <a:r>
              <a:rPr lang="hr-HR" dirty="0" smtClean="0"/>
              <a:t>TREĆI RAZRED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785785" y="3214685"/>
            <a:ext cx="2571769" cy="2571769"/>
          </a:xfrm>
        </p:spPr>
        <p:txBody>
          <a:bodyPr/>
          <a:lstStyle/>
          <a:p>
            <a:r>
              <a:rPr lang="hr-HR" sz="2800" i="1" dirty="0" smtClean="0">
                <a:latin typeface="+mj-lt"/>
                <a:ea typeface="+mj-ea"/>
                <a:cs typeface="+mj-cs"/>
              </a:rPr>
              <a:t>       </a:t>
            </a:r>
            <a:r>
              <a:rPr lang="hr-HR" sz="2800" i="1" dirty="0" err="1" smtClean="0">
                <a:latin typeface="+mj-lt"/>
                <a:ea typeface="+mj-ea"/>
                <a:cs typeface="+mj-cs"/>
              </a:rPr>
              <a:t>Frohe</a:t>
            </a:r>
            <a:r>
              <a:rPr lang="hr-HR" sz="2800" i="1" dirty="0" smtClean="0">
                <a:latin typeface="+mj-lt"/>
                <a:ea typeface="+mj-ea"/>
                <a:cs typeface="+mj-cs"/>
              </a:rPr>
              <a:t> </a:t>
            </a:r>
          </a:p>
          <a:p>
            <a:r>
              <a:rPr lang="hr-HR" sz="2800" i="1" dirty="0" smtClean="0">
                <a:latin typeface="+mj-lt"/>
                <a:ea typeface="+mj-ea"/>
                <a:cs typeface="+mj-cs"/>
              </a:rPr>
              <a:t>      </a:t>
            </a:r>
            <a:r>
              <a:rPr lang="hr-HR" sz="2800" i="1" dirty="0" err="1" smtClean="0">
                <a:latin typeface="+mj-lt"/>
                <a:ea typeface="+mj-ea"/>
                <a:cs typeface="+mj-cs"/>
              </a:rPr>
              <a:t>Ostern</a:t>
            </a:r>
            <a:endParaRPr lang="hr-HR" sz="2800" i="1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Rezervirano mjesto sadržaja 8" descr="16.4.2010. 0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868" y="1357298"/>
            <a:ext cx="4825998" cy="37684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57224" y="273050"/>
            <a:ext cx="2608289" cy="1012810"/>
          </a:xfrm>
        </p:spPr>
        <p:txBody>
          <a:bodyPr/>
          <a:lstStyle/>
          <a:p>
            <a:r>
              <a:rPr lang="hr-HR" dirty="0" smtClean="0"/>
              <a:t>ČETVRTI RAZRED</a:t>
            </a:r>
            <a:endParaRPr lang="hr-HR" dirty="0"/>
          </a:p>
        </p:txBody>
      </p:sp>
      <p:pic>
        <p:nvPicPr>
          <p:cNvPr id="5" name="Rezervirano mjesto sadržaja 4" descr="16.4.2010. 1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57620" y="571480"/>
            <a:ext cx="4586190" cy="5411807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785786" y="3071809"/>
            <a:ext cx="2936875" cy="2714645"/>
          </a:xfrm>
        </p:spPr>
        <p:txBody>
          <a:bodyPr/>
          <a:lstStyle/>
          <a:p>
            <a:pPr algn="ctr"/>
            <a:r>
              <a:rPr lang="hr-HR" sz="2800" dirty="0" smtClean="0">
                <a:latin typeface="+mj-lt"/>
              </a:rPr>
              <a:t> </a:t>
            </a:r>
            <a:r>
              <a:rPr lang="hr-HR" sz="2800" i="1" dirty="0" err="1" smtClean="0">
                <a:latin typeface="+mj-lt"/>
                <a:ea typeface="+mj-ea"/>
                <a:cs typeface="+mj-cs"/>
              </a:rPr>
              <a:t>Frohe</a:t>
            </a:r>
            <a:r>
              <a:rPr lang="hr-HR" sz="2800" i="1" dirty="0" smtClean="0">
                <a:latin typeface="+mj-lt"/>
                <a:ea typeface="+mj-ea"/>
                <a:cs typeface="+mj-cs"/>
              </a:rPr>
              <a:t> </a:t>
            </a:r>
          </a:p>
          <a:p>
            <a:pPr algn="ctr"/>
            <a:r>
              <a:rPr lang="hr-HR" sz="2800" i="1" dirty="0" err="1" smtClean="0">
                <a:latin typeface="+mj-lt"/>
                <a:ea typeface="+mj-ea"/>
                <a:cs typeface="+mj-cs"/>
              </a:rPr>
              <a:t>Ostern</a:t>
            </a:r>
            <a:endParaRPr lang="hr-HR" sz="2800" i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HRVATSKI JEZIK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r>
              <a:rPr lang="hr-HR" dirty="0" smtClean="0"/>
              <a:t>RADIONICE NA TEMU USKRSA</a:t>
            </a:r>
          </a:p>
          <a:p>
            <a:endParaRPr lang="hr-HR" dirty="0" smtClean="0"/>
          </a:p>
          <a:p>
            <a:pPr>
              <a:buNone/>
            </a:pPr>
            <a:r>
              <a:rPr lang="hr-HR" dirty="0" smtClean="0"/>
              <a:t>                 Učiteljica: Snježana </a:t>
            </a:r>
            <a:r>
              <a:rPr lang="hr-HR" dirty="0" err="1" smtClean="0"/>
              <a:t>Supan</a:t>
            </a:r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2910" y="571480"/>
            <a:ext cx="2857520" cy="1143008"/>
          </a:xfrm>
        </p:spPr>
        <p:txBody>
          <a:bodyPr/>
          <a:lstStyle/>
          <a:p>
            <a:pPr algn="ctr"/>
            <a:r>
              <a:rPr lang="hr-HR" sz="2400" dirty="0" smtClean="0"/>
              <a:t>U STANU USKRSNOG ZECA</a:t>
            </a:r>
            <a:r>
              <a:rPr lang="hr-HR" sz="1200" dirty="0" smtClean="0"/>
              <a:t/>
            </a:r>
            <a:br>
              <a:rPr lang="hr-HR" sz="1200" dirty="0" smtClean="0"/>
            </a:br>
            <a:endParaRPr lang="hr-HR" sz="1200" dirty="0"/>
          </a:p>
        </p:txBody>
      </p:sp>
      <p:pic>
        <p:nvPicPr>
          <p:cNvPr id="5" name="Rezervirano mjesto sadržaja 4" descr="16.4.2010. 1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43306" y="642918"/>
            <a:ext cx="4743360" cy="5143536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785786" y="2714620"/>
            <a:ext cx="2679727" cy="2982915"/>
          </a:xfrm>
        </p:spPr>
        <p:txBody>
          <a:bodyPr/>
          <a:lstStyle/>
          <a:p>
            <a:pPr algn="ctr"/>
            <a:r>
              <a:rPr lang="hr-HR" sz="2400" b="1" dirty="0" smtClean="0"/>
              <a:t>IZRADA KNJIGE NA TEMU PRIČE JADRANKE BRALIĆ</a:t>
            </a:r>
          </a:p>
          <a:p>
            <a:pPr algn="ctr"/>
            <a:endParaRPr lang="hr-HR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57224" y="857232"/>
            <a:ext cx="2608289" cy="571504"/>
          </a:xfrm>
        </p:spPr>
        <p:txBody>
          <a:bodyPr/>
          <a:lstStyle/>
          <a:p>
            <a:pPr algn="ctr"/>
            <a:r>
              <a:rPr lang="hr-HR" dirty="0" smtClean="0"/>
              <a:t>   PRVI I DRUGI              RAZRED</a:t>
            </a:r>
            <a:endParaRPr lang="hr-HR" dirty="0"/>
          </a:p>
        </p:txBody>
      </p:sp>
      <p:pic>
        <p:nvPicPr>
          <p:cNvPr id="5" name="Rezervirano mjesto sadržaja 4" descr="16.4.2010. 1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71934" y="642918"/>
            <a:ext cx="4163541" cy="5072097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57224" y="2000240"/>
            <a:ext cx="3071834" cy="3786215"/>
          </a:xfrm>
        </p:spPr>
        <p:txBody>
          <a:bodyPr/>
          <a:lstStyle/>
          <a:p>
            <a:pPr marL="514350" indent="-514350" algn="ctr">
              <a:buAutoNum type="arabicPeriod"/>
            </a:pPr>
            <a:r>
              <a:rPr lang="hr-HR" sz="2800" i="1" dirty="0" smtClean="0">
                <a:latin typeface="+mj-lt"/>
              </a:rPr>
              <a:t>razred: dopunjavanje rečenice, priča </a:t>
            </a:r>
          </a:p>
          <a:p>
            <a:pPr marL="514350" indent="-514350" algn="ctr"/>
            <a:r>
              <a:rPr lang="hr-HR" sz="2800" i="1" dirty="0" smtClean="0">
                <a:latin typeface="+mj-lt"/>
              </a:rPr>
              <a:t>( </a:t>
            </a:r>
            <a:r>
              <a:rPr lang="hr-HR" sz="2800" i="1" dirty="0" err="1" smtClean="0">
                <a:latin typeface="+mj-lt"/>
              </a:rPr>
              <a:t>slikopriča</a:t>
            </a:r>
            <a:r>
              <a:rPr lang="hr-HR" sz="2800" i="1" dirty="0" smtClean="0">
                <a:latin typeface="+mj-lt"/>
              </a:rPr>
              <a:t> )</a:t>
            </a:r>
          </a:p>
          <a:p>
            <a:pPr algn="ctr"/>
            <a:r>
              <a:rPr lang="hr-HR" sz="2800" i="1" dirty="0" smtClean="0">
                <a:latin typeface="+mj-lt"/>
              </a:rPr>
              <a:t>2. razred: redoslijed događaja u priči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57224" y="273050"/>
            <a:ext cx="2608289" cy="1084248"/>
          </a:xfrm>
        </p:spPr>
        <p:txBody>
          <a:bodyPr/>
          <a:lstStyle/>
          <a:p>
            <a:r>
              <a:rPr lang="hr-HR" dirty="0" smtClean="0"/>
              <a:t>TREĆI RAZRED </a:t>
            </a:r>
            <a:endParaRPr lang="hr-HR" dirty="0"/>
          </a:p>
        </p:txBody>
      </p:sp>
      <p:pic>
        <p:nvPicPr>
          <p:cNvPr id="5" name="Rezervirano mjesto sadržaja 4" descr="16.4.2010. 1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57620" y="642919"/>
            <a:ext cx="4369799" cy="5000660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714348" y="2000240"/>
            <a:ext cx="2722561" cy="3714776"/>
          </a:xfrm>
        </p:spPr>
        <p:txBody>
          <a:bodyPr/>
          <a:lstStyle/>
          <a:p>
            <a:pPr algn="ctr"/>
            <a:endParaRPr lang="hr-HR" sz="3600" i="1" dirty="0" smtClean="0"/>
          </a:p>
          <a:p>
            <a:pPr algn="ctr"/>
            <a:endParaRPr lang="hr-HR" sz="2800" i="1" dirty="0" smtClean="0"/>
          </a:p>
          <a:p>
            <a:pPr algn="ctr"/>
            <a:r>
              <a:rPr lang="hr-HR" sz="2800" i="1" dirty="0" smtClean="0">
                <a:latin typeface="+mj-lt"/>
              </a:rPr>
              <a:t>- izrada igrokaza na zadanu temu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28662" y="273050"/>
            <a:ext cx="2536851" cy="1084248"/>
          </a:xfrm>
        </p:spPr>
        <p:txBody>
          <a:bodyPr/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ČETVRTI RAZRED</a:t>
            </a:r>
            <a:endParaRPr lang="hr-HR" dirty="0"/>
          </a:p>
        </p:txBody>
      </p:sp>
      <p:pic>
        <p:nvPicPr>
          <p:cNvPr id="5" name="Rezervirano mjesto sadržaja 4" descr="16.4.2010. 1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29058" y="642918"/>
            <a:ext cx="4384688" cy="5072098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928662" y="2000241"/>
            <a:ext cx="2579685" cy="3714776"/>
          </a:xfrm>
        </p:spPr>
        <p:txBody>
          <a:bodyPr/>
          <a:lstStyle/>
          <a:p>
            <a:pPr algn="ctr"/>
            <a:endParaRPr lang="hr-HR" sz="3600" i="1" dirty="0" smtClean="0"/>
          </a:p>
          <a:p>
            <a:pPr algn="ctr"/>
            <a:endParaRPr lang="hr-HR" sz="2800" i="1" dirty="0" smtClean="0"/>
          </a:p>
          <a:p>
            <a:pPr algn="ctr"/>
            <a:r>
              <a:rPr lang="hr-HR" sz="2800" i="1" dirty="0" smtClean="0">
                <a:latin typeface="+mj-lt"/>
              </a:rPr>
              <a:t>-izrada stripa na zadanu temu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r-HR" dirty="0" smtClean="0"/>
              <a:t>		HRVATSKI JEZIK</a:t>
            </a:r>
          </a:p>
          <a:p>
            <a:pPr>
              <a:buNone/>
            </a:pPr>
            <a:r>
              <a:rPr lang="hr-HR" dirty="0" smtClean="0"/>
              <a:t>( učiteljica Snježana </a:t>
            </a:r>
            <a:r>
              <a:rPr lang="hr-HR" dirty="0" err="1" smtClean="0"/>
              <a:t>Supan</a:t>
            </a:r>
            <a:r>
              <a:rPr lang="hr-HR" dirty="0" smtClean="0"/>
              <a:t> )                                                          </a:t>
            </a:r>
          </a:p>
          <a:p>
            <a:pPr>
              <a:buNone/>
            </a:pPr>
            <a:r>
              <a:rPr lang="hr-HR" dirty="0" smtClean="0"/>
              <a:t>                                            MATEMATIKA</a:t>
            </a:r>
          </a:p>
          <a:p>
            <a:pPr>
              <a:buNone/>
            </a:pPr>
            <a:r>
              <a:rPr lang="hr-HR" dirty="0" smtClean="0"/>
              <a:t>                                   ( učitelj Grga </a:t>
            </a:r>
            <a:r>
              <a:rPr lang="hr-HR" dirty="0" err="1" smtClean="0"/>
              <a:t>Kašljević</a:t>
            </a:r>
            <a:r>
              <a:rPr lang="hr-HR" dirty="0" smtClean="0"/>
              <a:t> )</a:t>
            </a:r>
          </a:p>
          <a:p>
            <a:pPr>
              <a:buNone/>
            </a:pPr>
            <a:r>
              <a:rPr lang="hr-HR" dirty="0" smtClean="0"/>
              <a:t>      NJEMAČKI JEZIK</a:t>
            </a:r>
          </a:p>
          <a:p>
            <a:pPr>
              <a:buNone/>
            </a:pPr>
            <a:r>
              <a:rPr lang="hr-HR" dirty="0" smtClean="0"/>
              <a:t>( učiteljica Slavica Šimić )                                                                                                  				         VJERONAUK</a:t>
            </a:r>
          </a:p>
          <a:p>
            <a:pPr>
              <a:buNone/>
            </a:pPr>
            <a:r>
              <a:rPr lang="hr-HR" dirty="0" smtClean="0"/>
              <a:t>                               ( učiteljica Marija </a:t>
            </a:r>
            <a:r>
              <a:rPr lang="hr-HR" dirty="0" err="1" smtClean="0"/>
              <a:t>Peterlik</a:t>
            </a:r>
            <a:r>
              <a:rPr lang="hr-HR" dirty="0" smtClean="0"/>
              <a:t> )</a:t>
            </a:r>
          </a:p>
          <a:p>
            <a:pPr>
              <a:buNone/>
            </a:pPr>
            <a:endParaRPr lang="hr-HR" dirty="0"/>
          </a:p>
        </p:txBody>
      </p:sp>
      <p:sp>
        <p:nvSpPr>
          <p:cNvPr id="5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KORELACIJA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MATEMATIKA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r>
              <a:rPr lang="hr-HR" dirty="0" smtClean="0"/>
              <a:t>MATEMATIČKI ZADACI NA TEMU USKRSA</a:t>
            </a:r>
          </a:p>
          <a:p>
            <a:endParaRPr lang="hr-HR" dirty="0" smtClean="0"/>
          </a:p>
          <a:p>
            <a:endParaRPr lang="hr-HR" dirty="0" smtClean="0"/>
          </a:p>
          <a:p>
            <a:pPr>
              <a:buNone/>
            </a:pPr>
            <a:r>
              <a:rPr lang="hr-HR" dirty="0" smtClean="0"/>
              <a:t>                   Učitelj: Grga </a:t>
            </a:r>
            <a:r>
              <a:rPr lang="hr-HR" dirty="0" err="1" smtClean="0"/>
              <a:t>Kašljević</a:t>
            </a:r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1538" y="642918"/>
            <a:ext cx="2393975" cy="642942"/>
          </a:xfrm>
        </p:spPr>
        <p:txBody>
          <a:bodyPr/>
          <a:lstStyle/>
          <a:p>
            <a:r>
              <a:rPr lang="hr-HR" dirty="0" smtClean="0"/>
              <a:t>PRVI RAZRED</a:t>
            </a:r>
            <a:endParaRPr lang="hr-HR" dirty="0"/>
          </a:p>
        </p:txBody>
      </p:sp>
      <p:pic>
        <p:nvPicPr>
          <p:cNvPr id="5" name="Rezervirano mjesto sadržaja 4" descr="img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57686" y="714356"/>
            <a:ext cx="3693473" cy="5063909"/>
          </a:xfr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785786" y="2143117"/>
            <a:ext cx="3000396" cy="3143271"/>
          </a:xfrm>
        </p:spPr>
        <p:txBody>
          <a:bodyPr/>
          <a:lstStyle/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pPr algn="ctr"/>
            <a:r>
              <a:rPr lang="hr-HR" i="1" dirty="0" smtClean="0"/>
              <a:t>     </a:t>
            </a:r>
            <a:r>
              <a:rPr lang="hr-HR" sz="2800" i="1" dirty="0" smtClean="0"/>
              <a:t>- zbrajanje i         oduzimanje </a:t>
            </a:r>
          </a:p>
          <a:p>
            <a:pPr algn="ctr"/>
            <a:r>
              <a:rPr lang="hr-HR" sz="2800" i="1" dirty="0" smtClean="0"/>
              <a:t>( 15 + 3, 18 – 3 )</a:t>
            </a:r>
            <a:endParaRPr lang="hr-HR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 b="1" dirty="0" smtClean="0"/>
              <a:t>DRUGI RAZRED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sz="2800" i="1" dirty="0" smtClean="0"/>
              <a:t>– množenje broja 5 i dijeljenje brojem 5 -</a:t>
            </a:r>
            <a:endParaRPr lang="hr-HR" sz="2800" i="1" dirty="0"/>
          </a:p>
        </p:txBody>
      </p:sp>
      <p:pic>
        <p:nvPicPr>
          <p:cNvPr id="5" name="Rezervirano mjesto sadržaja 4" descr="img0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2071678"/>
            <a:ext cx="2973830" cy="3733815"/>
          </a:xfrm>
          <a:ln w="19050">
            <a:solidFill>
              <a:srgbClr val="799626"/>
            </a:solidFill>
          </a:ln>
        </p:spPr>
      </p:pic>
      <p:pic>
        <p:nvPicPr>
          <p:cNvPr id="6" name="Rezervirano mjesto sadržaja 5" descr="img03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29190" y="2000240"/>
            <a:ext cx="3163878" cy="3786214"/>
          </a:xfrm>
          <a:ln w="19050">
            <a:solidFill>
              <a:srgbClr val="79962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 b="1" dirty="0" smtClean="0"/>
              <a:t>TREĆI RAZRED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sz="2800" i="1" dirty="0" smtClean="0"/>
              <a:t>- dijeljenje zbroja brojem -</a:t>
            </a:r>
            <a:endParaRPr lang="hr-HR" sz="2800" i="1" dirty="0"/>
          </a:p>
        </p:txBody>
      </p:sp>
      <p:pic>
        <p:nvPicPr>
          <p:cNvPr id="5" name="Rezervirano mjesto sadržaja 4" descr="img03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2143116"/>
            <a:ext cx="3016627" cy="3662378"/>
          </a:xfrm>
          <a:ln w="19050">
            <a:solidFill>
              <a:srgbClr val="799626"/>
            </a:solidFill>
          </a:ln>
        </p:spPr>
      </p:pic>
      <p:pic>
        <p:nvPicPr>
          <p:cNvPr id="6" name="Rezervirano mjesto sadržaja 5" descr="img0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2066" y="1928802"/>
            <a:ext cx="3022051" cy="3911609"/>
          </a:xfrm>
          <a:ln w="19050">
            <a:solidFill>
              <a:srgbClr val="79962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57224" y="642918"/>
            <a:ext cx="2608289" cy="500066"/>
          </a:xfrm>
        </p:spPr>
        <p:txBody>
          <a:bodyPr/>
          <a:lstStyle/>
          <a:p>
            <a:r>
              <a:rPr lang="hr-HR" dirty="0" smtClean="0"/>
              <a:t>ČETVRTI RAZRED</a:t>
            </a:r>
            <a:endParaRPr lang="hr-HR" dirty="0"/>
          </a:p>
        </p:txBody>
      </p:sp>
      <p:pic>
        <p:nvPicPr>
          <p:cNvPr id="5" name="Rezervirano mjesto sadržaja 4" descr="img0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43372" y="642918"/>
            <a:ext cx="4005868" cy="5003150"/>
          </a:xfrm>
          <a:ln w="19050">
            <a:solidFill>
              <a:srgbClr val="799626"/>
            </a:solidFill>
          </a:ln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000100" y="2000241"/>
            <a:ext cx="2393975" cy="3714776"/>
          </a:xfrm>
        </p:spPr>
        <p:txBody>
          <a:bodyPr/>
          <a:lstStyle/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pPr algn="ctr"/>
            <a:r>
              <a:rPr lang="hr-HR" sz="2800" i="1" dirty="0" smtClean="0"/>
              <a:t>- opseg i ploština pravokutnika i kvadrata </a:t>
            </a:r>
            <a:endParaRPr lang="hr-HR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 b="1" dirty="0" smtClean="0"/>
              <a:t>ČETVRTI RAZRED</a:t>
            </a:r>
            <a:br>
              <a:rPr lang="hr-HR" sz="2000" b="1" dirty="0" smtClean="0"/>
            </a:br>
            <a:r>
              <a:rPr lang="hr-HR" sz="2400" i="1" dirty="0" smtClean="0">
                <a:latin typeface="+mn-lt"/>
                <a:ea typeface="+mn-ea"/>
                <a:cs typeface="+mn-cs"/>
              </a:rPr>
              <a:t>- pisano dijeljenje dvoznamenkastog i troznamenkastog broja jednoznamenkastim brojem -</a:t>
            </a:r>
            <a:endParaRPr lang="hr-HR" sz="2400" i="1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Rezervirano mjesto sadržaja 4" descr="img03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2071678"/>
            <a:ext cx="2786082" cy="3743663"/>
          </a:xfrm>
          <a:ln w="19050">
            <a:solidFill>
              <a:srgbClr val="799626"/>
            </a:solidFill>
          </a:ln>
        </p:spPr>
      </p:pic>
      <p:pic>
        <p:nvPicPr>
          <p:cNvPr id="6" name="Rezervirano mjesto sadržaja 5" descr="img03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86380" y="2143116"/>
            <a:ext cx="2643206" cy="3568328"/>
          </a:xfrm>
          <a:ln w="19050">
            <a:solidFill>
              <a:srgbClr val="79962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183880" cy="1051560"/>
          </a:xfrm>
        </p:spPr>
        <p:txBody>
          <a:bodyPr/>
          <a:lstStyle/>
          <a:p>
            <a:pPr algn="ctr"/>
            <a:r>
              <a:rPr lang="hr-HR" dirty="0" smtClean="0"/>
              <a:t>ZAVRŠNI DIO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00034" y="2000240"/>
            <a:ext cx="8143932" cy="3902200"/>
          </a:xfrm>
        </p:spPr>
        <p:txBody>
          <a:bodyPr>
            <a:normAutofit fontScale="85000" lnSpcReduction="10000"/>
          </a:bodyPr>
          <a:lstStyle/>
          <a:p>
            <a:r>
              <a:rPr lang="hr-HR" sz="2400" dirty="0" smtClean="0"/>
              <a:t>Rješavanje evaluacijskih listića – učenici zaokružuju onog </a:t>
            </a:r>
            <a:r>
              <a:rPr lang="hr-HR" sz="2400" dirty="0" err="1" smtClean="0"/>
              <a:t>smajlića</a:t>
            </a:r>
            <a:r>
              <a:rPr lang="hr-HR" sz="2400" dirty="0" smtClean="0"/>
              <a:t> koji, svojim izrazom lica, najbolje pokazuje kakav im je bio današnji dan.</a:t>
            </a:r>
          </a:p>
          <a:p>
            <a:pPr>
              <a:buNone/>
            </a:pPr>
            <a:endParaRPr lang="hr-HR" sz="2400" dirty="0" smtClean="0"/>
          </a:p>
          <a:p>
            <a:pPr algn="ctr">
              <a:buNone/>
            </a:pPr>
            <a:r>
              <a:rPr lang="hr-HR" sz="1400" b="1" dirty="0" smtClean="0"/>
              <a:t>Ocijeni današnji dan . Zaokruži onog </a:t>
            </a:r>
            <a:r>
              <a:rPr lang="hr-HR" sz="1400" b="1" dirty="0" err="1" smtClean="0"/>
              <a:t>smajlića</a:t>
            </a:r>
            <a:r>
              <a:rPr lang="hr-HR" sz="1400" b="1" dirty="0" smtClean="0"/>
              <a:t> koji najbolje pokazuje kako ti je bilo danas na </a:t>
            </a:r>
            <a:endParaRPr lang="hr-HR" sz="1400" b="1" dirty="0" smtClean="0"/>
          </a:p>
          <a:p>
            <a:pPr algn="ctr">
              <a:buNone/>
            </a:pPr>
            <a:r>
              <a:rPr lang="hr-HR" sz="1400" b="1" dirty="0" smtClean="0"/>
              <a:t>nastavi</a:t>
            </a:r>
            <a:r>
              <a:rPr lang="hr-HR" sz="1400" b="1" dirty="0" smtClean="0"/>
              <a:t>.</a:t>
            </a:r>
            <a:endParaRPr lang="hr-HR" sz="1400" dirty="0" smtClean="0"/>
          </a:p>
          <a:p>
            <a:pPr>
              <a:buNone/>
            </a:pPr>
            <a:r>
              <a:rPr lang="hr-HR" sz="2400" dirty="0" smtClean="0"/>
              <a:t> </a:t>
            </a:r>
          </a:p>
          <a:p>
            <a:pPr>
              <a:buNone/>
            </a:pPr>
            <a:r>
              <a:rPr lang="hr-HR" sz="2400" dirty="0" smtClean="0"/>
              <a:t>                                       </a:t>
            </a:r>
          </a:p>
          <a:p>
            <a:endParaRPr lang="hr-HR" sz="2400" dirty="0" smtClean="0"/>
          </a:p>
          <a:p>
            <a:endParaRPr lang="hr-HR" sz="2400" dirty="0" smtClean="0"/>
          </a:p>
          <a:p>
            <a:r>
              <a:rPr lang="hr-HR" sz="2400" dirty="0" smtClean="0"/>
              <a:t>Objed. Učitelji su obradovali učenike slatkim uskrsnim poklonima.</a:t>
            </a:r>
          </a:p>
          <a:p>
            <a:r>
              <a:rPr lang="hr-HR" sz="2400" dirty="0" smtClean="0"/>
              <a:t>Pospremanje razreda. </a:t>
            </a:r>
            <a:endParaRPr lang="hr-HR" sz="2400" dirty="0"/>
          </a:p>
        </p:txBody>
      </p:sp>
      <p:pic>
        <p:nvPicPr>
          <p:cNvPr id="4" name="Slika 3" descr="C:\Documents and Settings\Snjezana\My Documents\My Pictures\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714752"/>
            <a:ext cx="1476682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4" descr="C:\Documents and Settings\Snjezana\My Documents\My Pictures\č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3714752"/>
            <a:ext cx="1590733" cy="68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 descr="C:\Documents and Settings\Snjezana\My Documents\My Pictures\x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714752"/>
            <a:ext cx="1732083" cy="73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lika 6" descr="C:\Documents and Settings\Snjezana\My Documents\My Pictures\smajlici1ao6m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3714752"/>
            <a:ext cx="1857388" cy="67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SLIKA DO SLIKE …</a:t>
            </a:r>
            <a:endParaRPr lang="hr-HR" dirty="0"/>
          </a:p>
        </p:txBody>
      </p:sp>
      <p:pic>
        <p:nvPicPr>
          <p:cNvPr id="4" name="Rezervirano mjesto sadržaja 3" descr="16.4.2010. 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1500174"/>
            <a:ext cx="6572296" cy="42862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6.4.2010. 035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785786" y="714356"/>
            <a:ext cx="7500938" cy="5000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6.4.2010. 037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r="7625"/>
          <a:stretch>
            <a:fillRect/>
          </a:stretch>
        </p:blipFill>
        <p:spPr>
          <a:xfrm>
            <a:off x="2071670" y="642918"/>
            <a:ext cx="4462463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1800" dirty="0" smtClean="0"/>
              <a:t>Na ploči su nacrtane crtice koje predstavljaju slova u natpisu današnje teme.</a:t>
            </a:r>
          </a:p>
          <a:p>
            <a:r>
              <a:rPr lang="hr-HR" sz="1800" dirty="0" smtClean="0"/>
              <a:t>Svaki učenik kazuje po jedno slovo. Slova upisujemo na crte. Učenik ima pravo pogađati pojam.</a:t>
            </a:r>
          </a:p>
          <a:p>
            <a:r>
              <a:rPr lang="hr-HR" sz="1800" dirty="0" smtClean="0"/>
              <a:t>Igra se igra dok se ne pogodi pojam:</a:t>
            </a:r>
          </a:p>
          <a:p>
            <a:pPr>
              <a:buNone/>
            </a:pPr>
            <a:r>
              <a:rPr lang="hr-HR" sz="1800" dirty="0" smtClean="0"/>
              <a:t>                  USKRS – NAJVEĆI KRŠĆANSKI BLAGDAN.</a:t>
            </a:r>
          </a:p>
          <a:p>
            <a:pPr>
              <a:buFont typeface="Arial" pitchFamily="34" charset="0"/>
              <a:buChar char="•"/>
            </a:pPr>
            <a:r>
              <a:rPr lang="hr-HR" sz="1800" dirty="0" smtClean="0"/>
              <a:t>Učenici se dijele u grupe po razredima te zauzimaju pozicije oko postavljenih klupa ( jedna klupa – jedan nastavni predmet ).</a:t>
            </a:r>
          </a:p>
          <a:p>
            <a:pPr>
              <a:buFont typeface="Arial" pitchFamily="34" charset="0"/>
              <a:buChar char="•"/>
            </a:pPr>
            <a:r>
              <a:rPr lang="hr-HR" sz="1800" dirty="0" smtClean="0"/>
              <a:t>Rad se odvija rotacijom učenika u smjeru suprotnom od kazaljki na satu. </a:t>
            </a:r>
          </a:p>
        </p:txBody>
      </p:sp>
      <p:sp>
        <p:nvSpPr>
          <p:cNvPr id="5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UVODNI DIO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6.4.2010. 03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214546" y="642918"/>
            <a:ext cx="4438942" cy="5143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6.4.2010. 05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71604" y="714356"/>
            <a:ext cx="6313487" cy="4992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6.4.2010. 041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1714480" y="714356"/>
            <a:ext cx="5715000" cy="50307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6.4.2010. 055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714612" y="714356"/>
            <a:ext cx="3616325" cy="50720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6.4.2010. 05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71604" y="642918"/>
            <a:ext cx="6054725" cy="51482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6.4.2010. 06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r="14054"/>
          <a:stretch>
            <a:fillRect/>
          </a:stretch>
        </p:blipFill>
        <p:spPr>
          <a:xfrm>
            <a:off x="1785918" y="642918"/>
            <a:ext cx="5500688" cy="5083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6.4.2010. 06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785786" y="1000108"/>
            <a:ext cx="7545388" cy="4286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6.4.2010. 069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928662" y="857232"/>
            <a:ext cx="7291387" cy="4859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6.4.2010. 07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071538" y="785794"/>
            <a:ext cx="7177087" cy="47990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6.4.2010. 07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857224" y="642918"/>
            <a:ext cx="7469187" cy="4978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SHEMATSKI PRIKAZ RADA</a:t>
            </a:r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 rot="2477176">
            <a:off x="2193065" y="4361845"/>
            <a:ext cx="1500198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bg2">
                    <a:lumMod val="50000"/>
                  </a:schemeClr>
                </a:solidFill>
              </a:rPr>
              <a:t>1. razred</a:t>
            </a:r>
            <a:endParaRPr lang="hr-H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Pravokutnik 5"/>
          <p:cNvSpPr/>
          <p:nvPr/>
        </p:nvSpPr>
        <p:spPr>
          <a:xfrm rot="19441738">
            <a:off x="5075896" y="4536293"/>
            <a:ext cx="1500198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bg2">
                    <a:lumMod val="50000"/>
                  </a:schemeClr>
                </a:solidFill>
              </a:rPr>
              <a:t>4. razred</a:t>
            </a:r>
            <a:endParaRPr lang="hr-H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Pravokutnik 6"/>
          <p:cNvSpPr/>
          <p:nvPr/>
        </p:nvSpPr>
        <p:spPr>
          <a:xfrm rot="19396914">
            <a:off x="2215206" y="2613412"/>
            <a:ext cx="1500198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hr-HR" dirty="0" smtClean="0">
                <a:solidFill>
                  <a:schemeClr val="bg2">
                    <a:lumMod val="50000"/>
                  </a:schemeClr>
                </a:solidFill>
              </a:rPr>
              <a:t>2. razred</a:t>
            </a:r>
            <a:endParaRPr lang="hr-H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Pravokutnik 7"/>
          <p:cNvSpPr/>
          <p:nvPr/>
        </p:nvSpPr>
        <p:spPr>
          <a:xfrm rot="2562026">
            <a:off x="5185662" y="2728403"/>
            <a:ext cx="1500198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bg2">
                    <a:lumMod val="50000"/>
                  </a:schemeClr>
                </a:solidFill>
              </a:rPr>
              <a:t>3. razred</a:t>
            </a:r>
            <a:endParaRPr lang="hr-H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Elipsa 8"/>
          <p:cNvSpPr/>
          <p:nvPr/>
        </p:nvSpPr>
        <p:spPr>
          <a:xfrm>
            <a:off x="2214546" y="2571744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Elipsa 9"/>
          <p:cNvSpPr/>
          <p:nvPr/>
        </p:nvSpPr>
        <p:spPr>
          <a:xfrm>
            <a:off x="2643174" y="2285992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Elipsa 10"/>
          <p:cNvSpPr/>
          <p:nvPr/>
        </p:nvSpPr>
        <p:spPr>
          <a:xfrm>
            <a:off x="6000760" y="2285992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Elipsa 11"/>
          <p:cNvSpPr/>
          <p:nvPr/>
        </p:nvSpPr>
        <p:spPr>
          <a:xfrm>
            <a:off x="3000364" y="4071942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Elipsa 12"/>
          <p:cNvSpPr/>
          <p:nvPr/>
        </p:nvSpPr>
        <p:spPr>
          <a:xfrm>
            <a:off x="2714612" y="4929198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Elipsa 13"/>
          <p:cNvSpPr/>
          <p:nvPr/>
        </p:nvSpPr>
        <p:spPr>
          <a:xfrm>
            <a:off x="2357422" y="4643446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Elipsa 14"/>
          <p:cNvSpPr/>
          <p:nvPr/>
        </p:nvSpPr>
        <p:spPr>
          <a:xfrm>
            <a:off x="5429256" y="4357694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Elipsa 15"/>
          <p:cNvSpPr/>
          <p:nvPr/>
        </p:nvSpPr>
        <p:spPr>
          <a:xfrm>
            <a:off x="5715008" y="5214950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Elipsa 16"/>
          <p:cNvSpPr/>
          <p:nvPr/>
        </p:nvSpPr>
        <p:spPr>
          <a:xfrm>
            <a:off x="6286512" y="4786322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Elipsa 17"/>
          <p:cNvSpPr/>
          <p:nvPr/>
        </p:nvSpPr>
        <p:spPr>
          <a:xfrm>
            <a:off x="3357554" y="4357694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Elipsa 18"/>
          <p:cNvSpPr/>
          <p:nvPr/>
        </p:nvSpPr>
        <p:spPr>
          <a:xfrm>
            <a:off x="6429388" y="2714620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Strelica zakrivljena gore 19"/>
          <p:cNvSpPr/>
          <p:nvPr/>
        </p:nvSpPr>
        <p:spPr>
          <a:xfrm>
            <a:off x="3714744" y="5143512"/>
            <a:ext cx="1357322" cy="57150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1" name="Strelica zakrivljena gore 20"/>
          <p:cNvSpPr/>
          <p:nvPr/>
        </p:nvSpPr>
        <p:spPr>
          <a:xfrm rot="5400000">
            <a:off x="1285853" y="3571875"/>
            <a:ext cx="1107287" cy="39290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2" name="Strelica zakrivljena gore 21"/>
          <p:cNvSpPr/>
          <p:nvPr/>
        </p:nvSpPr>
        <p:spPr>
          <a:xfrm rot="16200000">
            <a:off x="6429388" y="3714752"/>
            <a:ext cx="1107289" cy="39290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3" name="Strelica zakrivljena gore 22"/>
          <p:cNvSpPr/>
          <p:nvPr/>
        </p:nvSpPr>
        <p:spPr>
          <a:xfrm rot="10800000">
            <a:off x="3714744" y="2071678"/>
            <a:ext cx="1500198" cy="35719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6.4.2010. 079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071538" y="714356"/>
            <a:ext cx="7183437" cy="4787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6.4.2010. 080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142976" y="642918"/>
            <a:ext cx="6775450" cy="5073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6.4.2010. 08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857224" y="714356"/>
            <a:ext cx="7396162" cy="49291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6.4.2010. 08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357290" y="714356"/>
            <a:ext cx="6561138" cy="4932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6.4.2010. 08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071539" y="680235"/>
            <a:ext cx="6929486" cy="51061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NAKON NAPORA DOBRO DOĐE OKRJEPA</a:t>
            </a:r>
            <a:endParaRPr lang="hr-HR" dirty="0"/>
          </a:p>
        </p:txBody>
      </p:sp>
      <p:pic>
        <p:nvPicPr>
          <p:cNvPr id="4" name="Rezervirano mjesto sadržaja 3" descr="16.4.2010. 0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1785926"/>
            <a:ext cx="5929354" cy="39519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6.4.2010. 09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000100" y="785794"/>
            <a:ext cx="7183437" cy="4787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SLOBODNI TRENUCI</a:t>
            </a:r>
            <a:endParaRPr lang="hr-HR" dirty="0"/>
          </a:p>
        </p:txBody>
      </p:sp>
      <p:pic>
        <p:nvPicPr>
          <p:cNvPr id="4" name="Rezervirano mjesto sadržaja 3" descr="16.4.2010. 1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71736" y="1571612"/>
            <a:ext cx="4120964" cy="4144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6.4.2010. 10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071670" y="714356"/>
            <a:ext cx="4783138" cy="50022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16.4.2010. 11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214546" y="714356"/>
            <a:ext cx="4214813" cy="50514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VJERONAUK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endParaRPr lang="hr-HR" dirty="0" smtClean="0"/>
          </a:p>
          <a:p>
            <a:pPr algn="ctr">
              <a:buNone/>
            </a:pPr>
            <a:r>
              <a:rPr lang="hr-HR" dirty="0" smtClean="0"/>
              <a:t>RADIONICE NA TEMU USKRSA</a:t>
            </a:r>
          </a:p>
          <a:p>
            <a:endParaRPr lang="hr-HR" dirty="0" smtClean="0"/>
          </a:p>
          <a:p>
            <a:pPr>
              <a:buNone/>
            </a:pPr>
            <a:r>
              <a:rPr lang="hr-HR" dirty="0" smtClean="0"/>
              <a:t>                 Učiteljica: Marija </a:t>
            </a:r>
            <a:r>
              <a:rPr lang="hr-HR" dirty="0" err="1" smtClean="0"/>
              <a:t>Peterlik</a:t>
            </a:r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28662" y="571480"/>
            <a:ext cx="2536851" cy="714380"/>
          </a:xfrm>
        </p:spPr>
        <p:txBody>
          <a:bodyPr/>
          <a:lstStyle/>
          <a:p>
            <a:r>
              <a:rPr lang="hr-HR" dirty="0" smtClean="0"/>
              <a:t>PRVI RAZRED</a:t>
            </a:r>
            <a:endParaRPr lang="hr-HR" dirty="0"/>
          </a:p>
        </p:txBody>
      </p:sp>
      <p:pic>
        <p:nvPicPr>
          <p:cNvPr id="5" name="Rezervirano mjesto sadržaja 4" descr="16.4.2010. 1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868" y="642918"/>
            <a:ext cx="4929222" cy="5357851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714348" y="2000241"/>
            <a:ext cx="2751165" cy="3857652"/>
          </a:xfrm>
        </p:spPr>
        <p:txBody>
          <a:bodyPr/>
          <a:lstStyle/>
          <a:p>
            <a:pPr algn="ctr"/>
            <a:endParaRPr lang="hr-HR" sz="2800" i="1" dirty="0" smtClean="0">
              <a:latin typeface="+mj-lt"/>
              <a:ea typeface="+mj-ea"/>
              <a:cs typeface="+mj-cs"/>
            </a:endParaRPr>
          </a:p>
          <a:p>
            <a:pPr algn="ctr"/>
            <a:endParaRPr lang="hr-HR" sz="2800" i="1" dirty="0" smtClean="0">
              <a:latin typeface="+mj-lt"/>
              <a:ea typeface="+mj-ea"/>
              <a:cs typeface="+mj-cs"/>
            </a:endParaRPr>
          </a:p>
          <a:p>
            <a:pPr algn="ctr"/>
            <a:r>
              <a:rPr lang="hr-HR" sz="2800" i="1" dirty="0" smtClean="0">
                <a:latin typeface="+mj-lt"/>
                <a:ea typeface="+mj-ea"/>
                <a:cs typeface="+mj-cs"/>
              </a:rPr>
              <a:t>Isusovo </a:t>
            </a:r>
            <a:r>
              <a:rPr lang="hr-HR" sz="2800" i="1" dirty="0" smtClean="0">
                <a:latin typeface="+mj-lt"/>
                <a:ea typeface="+mj-ea"/>
                <a:cs typeface="+mj-cs"/>
              </a:rPr>
              <a:t>uskrsnuće</a:t>
            </a:r>
            <a:endParaRPr lang="hr-HR" sz="2800" i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85786" y="273050"/>
            <a:ext cx="2679727" cy="1012810"/>
          </a:xfrm>
        </p:spPr>
        <p:txBody>
          <a:bodyPr/>
          <a:lstStyle/>
          <a:p>
            <a:r>
              <a:rPr lang="hr-HR" dirty="0" smtClean="0"/>
              <a:t>DRUGI RAZRED</a:t>
            </a:r>
            <a:endParaRPr lang="hr-HR" dirty="0"/>
          </a:p>
        </p:txBody>
      </p:sp>
      <p:pic>
        <p:nvPicPr>
          <p:cNvPr id="5" name="Rezervirano mjesto sadržaja 4" descr="16.4.2010. 1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43306" y="642919"/>
            <a:ext cx="4643470" cy="5214974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714348" y="2000240"/>
            <a:ext cx="2751165" cy="3786214"/>
          </a:xfrm>
        </p:spPr>
        <p:txBody>
          <a:bodyPr/>
          <a:lstStyle/>
          <a:p>
            <a:pPr algn="ctr"/>
            <a:endParaRPr lang="hr-HR" sz="2800" i="1" dirty="0" smtClean="0">
              <a:latin typeface="+mj-lt"/>
              <a:ea typeface="+mj-ea"/>
              <a:cs typeface="+mj-cs"/>
            </a:endParaRPr>
          </a:p>
          <a:p>
            <a:pPr algn="ctr"/>
            <a:endParaRPr lang="hr-HR" sz="2800" i="1" dirty="0" smtClean="0">
              <a:latin typeface="+mj-lt"/>
              <a:ea typeface="+mj-ea"/>
              <a:cs typeface="+mj-cs"/>
            </a:endParaRPr>
          </a:p>
          <a:p>
            <a:pPr algn="ctr"/>
            <a:r>
              <a:rPr lang="hr-HR" sz="2800" i="1" dirty="0" smtClean="0">
                <a:latin typeface="+mj-lt"/>
                <a:ea typeface="+mj-ea"/>
                <a:cs typeface="+mj-cs"/>
              </a:rPr>
              <a:t>Život </a:t>
            </a:r>
            <a:r>
              <a:rPr lang="hr-HR" sz="2800" i="1" dirty="0" smtClean="0">
                <a:latin typeface="+mj-lt"/>
                <a:ea typeface="+mj-ea"/>
                <a:cs typeface="+mj-cs"/>
              </a:rPr>
              <a:t>je lijep i težak</a:t>
            </a:r>
            <a:endParaRPr lang="hr-HR" sz="2800" i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28662" y="642918"/>
            <a:ext cx="2536851" cy="714380"/>
          </a:xfrm>
        </p:spPr>
        <p:txBody>
          <a:bodyPr/>
          <a:lstStyle/>
          <a:p>
            <a:r>
              <a:rPr lang="hr-HR" dirty="0" smtClean="0"/>
              <a:t>TREĆI RAZRED</a:t>
            </a:r>
            <a:endParaRPr lang="hr-HR" dirty="0"/>
          </a:p>
        </p:txBody>
      </p:sp>
      <p:pic>
        <p:nvPicPr>
          <p:cNvPr id="5" name="Rezervirano mjesto sadržaja 4" descr="16.4.2010. 1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86182" y="571480"/>
            <a:ext cx="4500594" cy="5411807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785786" y="2071678"/>
            <a:ext cx="2679727" cy="3714776"/>
          </a:xfrm>
        </p:spPr>
        <p:txBody>
          <a:bodyPr/>
          <a:lstStyle/>
          <a:p>
            <a:pPr algn="ctr"/>
            <a:endParaRPr lang="hr-HR" sz="2800" i="1" dirty="0" smtClean="0">
              <a:latin typeface="+mj-lt"/>
              <a:ea typeface="+mj-ea"/>
              <a:cs typeface="+mj-cs"/>
            </a:endParaRPr>
          </a:p>
          <a:p>
            <a:pPr algn="ctr"/>
            <a:r>
              <a:rPr lang="hr-HR" sz="2800" i="1" dirty="0" smtClean="0">
                <a:latin typeface="+mj-lt"/>
                <a:ea typeface="+mj-ea"/>
                <a:cs typeface="+mj-cs"/>
              </a:rPr>
              <a:t>Isusov </a:t>
            </a:r>
            <a:r>
              <a:rPr lang="hr-HR" sz="2800" i="1" dirty="0" smtClean="0">
                <a:latin typeface="+mj-lt"/>
                <a:ea typeface="+mj-ea"/>
                <a:cs typeface="+mj-cs"/>
              </a:rPr>
              <a:t>poziv na pomirenje</a:t>
            </a:r>
          </a:p>
          <a:p>
            <a:pPr algn="ctr"/>
            <a:endParaRPr lang="hr-HR" sz="2800" i="1" dirty="0" smtClean="0">
              <a:latin typeface="+mj-lt"/>
              <a:ea typeface="+mj-ea"/>
              <a:cs typeface="+mj-cs"/>
            </a:endParaRPr>
          </a:p>
          <a:p>
            <a:pPr algn="ctr"/>
            <a:r>
              <a:rPr lang="hr-HR" sz="2800" i="1" dirty="0" smtClean="0">
                <a:latin typeface="+mj-lt"/>
                <a:ea typeface="+mj-ea"/>
                <a:cs typeface="+mj-cs"/>
              </a:rPr>
              <a:t>U </a:t>
            </a:r>
            <a:r>
              <a:rPr lang="hr-HR" sz="2800" i="1" dirty="0" smtClean="0">
                <a:latin typeface="+mj-lt"/>
                <a:ea typeface="+mj-ea"/>
                <a:cs typeface="+mj-cs"/>
              </a:rPr>
              <a:t>euharistiji – Isus je među nama</a:t>
            </a:r>
            <a:endParaRPr lang="hr-HR" sz="2800" i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85786" y="273050"/>
            <a:ext cx="2679727" cy="869934"/>
          </a:xfrm>
        </p:spPr>
        <p:txBody>
          <a:bodyPr/>
          <a:lstStyle/>
          <a:p>
            <a:r>
              <a:rPr lang="hr-HR" dirty="0" smtClean="0"/>
              <a:t>ČETVRTI  RAZRED</a:t>
            </a:r>
            <a:endParaRPr lang="hr-HR" dirty="0"/>
          </a:p>
        </p:txBody>
      </p:sp>
      <p:pic>
        <p:nvPicPr>
          <p:cNvPr id="5" name="Rezervirano mjesto sadržaja 4" descr="16.4.2010. 1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868" y="714356"/>
            <a:ext cx="4926040" cy="4929222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785786" y="2071679"/>
            <a:ext cx="2679727" cy="3714776"/>
          </a:xfrm>
        </p:spPr>
        <p:txBody>
          <a:bodyPr/>
          <a:lstStyle/>
          <a:p>
            <a:pPr algn="ctr"/>
            <a:endParaRPr lang="hr-HR" sz="2800" i="1" dirty="0" smtClean="0">
              <a:latin typeface="+mj-lt"/>
              <a:ea typeface="+mj-ea"/>
              <a:cs typeface="+mj-cs"/>
            </a:endParaRPr>
          </a:p>
          <a:p>
            <a:pPr algn="ctr"/>
            <a:r>
              <a:rPr lang="hr-HR" sz="2800" i="1" dirty="0" smtClean="0">
                <a:latin typeface="+mj-lt"/>
                <a:ea typeface="+mj-ea"/>
                <a:cs typeface="+mj-cs"/>
              </a:rPr>
              <a:t>Na </a:t>
            </a:r>
            <a:r>
              <a:rPr lang="hr-HR" sz="2800" i="1" dirty="0" smtClean="0">
                <a:latin typeface="+mj-lt"/>
                <a:ea typeface="+mj-ea"/>
                <a:cs typeface="+mj-cs"/>
              </a:rPr>
              <a:t>Isusovu putu – slijedimo njegovo djelo</a:t>
            </a:r>
            <a:endParaRPr lang="hr-HR" sz="2800" i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6">
  <a:themeElements>
    <a:clrScheme name="Office Theme 4">
      <a:dk1>
        <a:srgbClr val="000000"/>
      </a:dk1>
      <a:lt1>
        <a:srgbClr val="FFFFFF"/>
      </a:lt1>
      <a:dk2>
        <a:srgbClr val="5A867B"/>
      </a:dk2>
      <a:lt2>
        <a:srgbClr val="B7D760"/>
      </a:lt2>
      <a:accent1>
        <a:srgbClr val="F1F3CF"/>
      </a:accent1>
      <a:accent2>
        <a:srgbClr val="E9CC7A"/>
      </a:accent2>
      <a:accent3>
        <a:srgbClr val="FFFFFF"/>
      </a:accent3>
      <a:accent4>
        <a:srgbClr val="000000"/>
      </a:accent4>
      <a:accent5>
        <a:srgbClr val="F7F8E4"/>
      </a:accent5>
      <a:accent6>
        <a:srgbClr val="D3B96E"/>
      </a:accent6>
      <a:hlink>
        <a:srgbClr val="D1B4C8"/>
      </a:hlink>
      <a:folHlink>
        <a:srgbClr val="96C8D1"/>
      </a:folHlink>
    </a:clrScheme>
    <a:fontScheme name="Office te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5A867B"/>
        </a:dk2>
        <a:lt2>
          <a:srgbClr val="B7D760"/>
        </a:lt2>
        <a:accent1>
          <a:srgbClr val="F1F3CF"/>
        </a:accent1>
        <a:accent2>
          <a:srgbClr val="E9CC7A"/>
        </a:accent2>
        <a:accent3>
          <a:srgbClr val="FFFFFF"/>
        </a:accent3>
        <a:accent4>
          <a:srgbClr val="000000"/>
        </a:accent4>
        <a:accent5>
          <a:srgbClr val="F7F8E4"/>
        </a:accent5>
        <a:accent6>
          <a:srgbClr val="D3B96E"/>
        </a:accent6>
        <a:hlink>
          <a:srgbClr val="D1B4C8"/>
        </a:hlink>
        <a:folHlink>
          <a:srgbClr val="96C8D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Tema6</Template>
  <TotalTime>402</TotalTime>
  <Words>345</Words>
  <Application>Microsoft Office PowerPoint</Application>
  <PresentationFormat>Prikaz na zaslonu (4:3)</PresentationFormat>
  <Paragraphs>131</Paragraphs>
  <Slides>49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49</vt:i4>
      </vt:variant>
    </vt:vector>
  </HeadingPairs>
  <TitlesOfParts>
    <vt:vector size="50" baseType="lpstr">
      <vt:lpstr>Tema6</vt:lpstr>
      <vt:lpstr>USKRS – NAJVEĆI KRŠĆANSKI BLAGDAN</vt:lpstr>
      <vt:lpstr>KORELACIJA</vt:lpstr>
      <vt:lpstr>UVODNI DIO</vt:lpstr>
      <vt:lpstr>SHEMATSKI PRIKAZ RADA</vt:lpstr>
      <vt:lpstr>VJERONAUK</vt:lpstr>
      <vt:lpstr>PRVI RAZRED</vt:lpstr>
      <vt:lpstr>DRUGI RAZRED</vt:lpstr>
      <vt:lpstr>TREĆI RAZRED</vt:lpstr>
      <vt:lpstr>ČETVRTI  RAZRED</vt:lpstr>
      <vt:lpstr>NJEMAČKI JEZIK</vt:lpstr>
      <vt:lpstr>PRVI RAZRED</vt:lpstr>
      <vt:lpstr>DRUGI RAZRED</vt:lpstr>
      <vt:lpstr>TREĆI RAZRED</vt:lpstr>
      <vt:lpstr>ČETVRTI RAZRED</vt:lpstr>
      <vt:lpstr>HRVATSKI JEZIK</vt:lpstr>
      <vt:lpstr>U STANU USKRSNOG ZECA </vt:lpstr>
      <vt:lpstr>   PRVI I DRUGI              RAZRED</vt:lpstr>
      <vt:lpstr>TREĆI RAZRED </vt:lpstr>
      <vt:lpstr>  ČETVRTI RAZRED</vt:lpstr>
      <vt:lpstr>MATEMATIKA</vt:lpstr>
      <vt:lpstr>PRVI RAZRED</vt:lpstr>
      <vt:lpstr>DRUGI RAZRED  – množenje broja 5 i dijeljenje brojem 5 -</vt:lpstr>
      <vt:lpstr>TREĆI RAZRED - dijeljenje zbroja brojem -</vt:lpstr>
      <vt:lpstr>ČETVRTI RAZRED</vt:lpstr>
      <vt:lpstr>ČETVRTI RAZRED - pisano dijeljenje dvoznamenkastog i troznamenkastog broja jednoznamenkastim brojem -</vt:lpstr>
      <vt:lpstr>ZAVRŠNI DIO</vt:lpstr>
      <vt:lpstr>SLIKA DO SLIKE …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NAKON NAPORA DOBRO DOĐE OKRJEPA</vt:lpstr>
      <vt:lpstr>Slajd 46</vt:lpstr>
      <vt:lpstr>SLOBODNI TRENUCI</vt:lpstr>
      <vt:lpstr>Slajd 48</vt:lpstr>
      <vt:lpstr>Slajd 49</vt:lpstr>
    </vt:vector>
  </TitlesOfParts>
  <Company>Supan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Supan</dc:creator>
  <cp:lastModifiedBy>Supan</cp:lastModifiedBy>
  <cp:revision>41</cp:revision>
  <dcterms:created xsi:type="dcterms:W3CDTF">2010-04-19T14:40:08Z</dcterms:created>
  <dcterms:modified xsi:type="dcterms:W3CDTF">2010-05-19T16:18:24Z</dcterms:modified>
</cp:coreProperties>
</file>